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sldIdLst>
    <p:sldId id="256" r:id="rId2"/>
    <p:sldId id="294" r:id="rId3"/>
    <p:sldId id="259" r:id="rId4"/>
    <p:sldId id="260" r:id="rId5"/>
    <p:sldId id="263" r:id="rId6"/>
    <p:sldId id="265" r:id="rId7"/>
    <p:sldId id="264" r:id="rId8"/>
    <p:sldId id="269" r:id="rId9"/>
    <p:sldId id="267" r:id="rId10"/>
    <p:sldId id="270" r:id="rId11"/>
    <p:sldId id="277" r:id="rId12"/>
    <p:sldId id="276" r:id="rId13"/>
    <p:sldId id="275" r:id="rId14"/>
    <p:sldId id="274" r:id="rId15"/>
    <p:sldId id="273" r:id="rId16"/>
    <p:sldId id="272" r:id="rId17"/>
    <p:sldId id="271" r:id="rId18"/>
    <p:sldId id="268" r:id="rId19"/>
    <p:sldId id="293" r:id="rId20"/>
    <p:sldId id="262" r:id="rId21"/>
    <p:sldId id="258" r:id="rId22"/>
    <p:sldId id="292" r:id="rId23"/>
    <p:sldId id="291" r:id="rId24"/>
    <p:sldId id="289" r:id="rId25"/>
    <p:sldId id="257" r:id="rId26"/>
    <p:sldId id="288" r:id="rId27"/>
    <p:sldId id="290" r:id="rId28"/>
    <p:sldId id="287" r:id="rId29"/>
    <p:sldId id="286" r:id="rId30"/>
    <p:sldId id="285" r:id="rId31"/>
    <p:sldId id="284" r:id="rId32"/>
    <p:sldId id="283" r:id="rId33"/>
    <p:sldId id="282" r:id="rId34"/>
    <p:sldId id="280" r:id="rId35"/>
    <p:sldId id="281" r:id="rId36"/>
    <p:sldId id="278" r:id="rId37"/>
    <p:sldId id="279" r:id="rId38"/>
    <p:sldId id="26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635" autoAdjust="0"/>
    <p:restoredTop sz="94660"/>
  </p:normalViewPr>
  <p:slideViewPr>
    <p:cSldViewPr snapToGrid="0">
      <p:cViewPr varScale="1">
        <p:scale>
          <a:sx n="94" d="100"/>
          <a:sy n="94" d="100"/>
        </p:scale>
        <p:origin x="3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26DC25-BB16-4BB7-A3DB-2C72F7061EE3}" type="datetimeFigureOut">
              <a:rPr lang="en-US" smtClean="0"/>
              <a:t>8/15/2013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327E9CAA-2E98-4F37-A630-7524F4A82482}" type="slidenum">
              <a:rPr lang="en-US" smtClean="0"/>
              <a:t>‹#›</a:t>
            </a:fld>
            <a:endParaRPr lang="en-US" dirty="0"/>
          </a:p>
        </p:txBody>
      </p:sp>
    </p:spTree>
    <p:extLst>
      <p:ext uri="{BB962C8B-B14F-4D97-AF65-F5344CB8AC3E}">
        <p14:creationId xmlns:p14="http://schemas.microsoft.com/office/powerpoint/2010/main" val="3472604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26DC25-BB16-4BB7-A3DB-2C72F7061EE3}" type="datetimeFigureOut">
              <a:rPr lang="en-US" smtClean="0"/>
              <a:t>8/15/2013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7E9CAA-2E98-4F37-A630-7524F4A82482}" type="slidenum">
              <a:rPr lang="en-US" smtClean="0"/>
              <a:t>‹#›</a:t>
            </a:fld>
            <a:endParaRPr lang="en-US" dirty="0"/>
          </a:p>
        </p:txBody>
      </p:sp>
    </p:spTree>
    <p:extLst>
      <p:ext uri="{BB962C8B-B14F-4D97-AF65-F5344CB8AC3E}">
        <p14:creationId xmlns:p14="http://schemas.microsoft.com/office/powerpoint/2010/main" val="3320023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26DC25-BB16-4BB7-A3DB-2C72F7061EE3}" type="datetimeFigureOut">
              <a:rPr lang="en-US" smtClean="0"/>
              <a:t>8/15/2013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7E9CAA-2E98-4F37-A630-7524F4A82482}" type="slidenum">
              <a:rPr lang="en-US" smtClean="0"/>
              <a:t>‹#›</a:t>
            </a:fld>
            <a:endParaRPr lang="en-US" dirty="0"/>
          </a:p>
        </p:txBody>
      </p:sp>
    </p:spTree>
    <p:extLst>
      <p:ext uri="{BB962C8B-B14F-4D97-AF65-F5344CB8AC3E}">
        <p14:creationId xmlns:p14="http://schemas.microsoft.com/office/powerpoint/2010/main" val="196402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26DC25-BB16-4BB7-A3DB-2C72F7061EE3}" type="datetimeFigureOut">
              <a:rPr lang="en-US" smtClean="0"/>
              <a:t>8/15/2013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7E9CAA-2E98-4F37-A630-7524F4A82482}" type="slidenum">
              <a:rPr lang="en-US" smtClean="0"/>
              <a:t>‹#›</a:t>
            </a:fld>
            <a:endParaRPr lang="en-US" dirty="0"/>
          </a:p>
        </p:txBody>
      </p:sp>
    </p:spTree>
    <p:extLst>
      <p:ext uri="{BB962C8B-B14F-4D97-AF65-F5344CB8AC3E}">
        <p14:creationId xmlns:p14="http://schemas.microsoft.com/office/powerpoint/2010/main" val="2505041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1226DC25-BB16-4BB7-A3DB-2C72F7061EE3}" type="datetimeFigureOut">
              <a:rPr lang="en-US" smtClean="0"/>
              <a:t>8/15/2013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327E9CAA-2E98-4F37-A630-7524F4A82482}" type="slidenum">
              <a:rPr lang="en-US" smtClean="0"/>
              <a:t>‹#›</a:t>
            </a:fld>
            <a:endParaRPr lang="en-US" dirty="0"/>
          </a:p>
        </p:txBody>
      </p:sp>
    </p:spTree>
    <p:extLst>
      <p:ext uri="{BB962C8B-B14F-4D97-AF65-F5344CB8AC3E}">
        <p14:creationId xmlns:p14="http://schemas.microsoft.com/office/powerpoint/2010/main" val="1716537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26DC25-BB16-4BB7-A3DB-2C72F7061EE3}" type="datetimeFigureOut">
              <a:rPr lang="en-US" smtClean="0"/>
              <a:t>8/15/2013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7E9CAA-2E98-4F37-A630-7524F4A82482}" type="slidenum">
              <a:rPr lang="en-US" smtClean="0"/>
              <a:t>‹#›</a:t>
            </a:fld>
            <a:endParaRPr lang="en-US" dirty="0"/>
          </a:p>
        </p:txBody>
      </p:sp>
    </p:spTree>
    <p:extLst>
      <p:ext uri="{BB962C8B-B14F-4D97-AF65-F5344CB8AC3E}">
        <p14:creationId xmlns:p14="http://schemas.microsoft.com/office/powerpoint/2010/main" val="2381905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26DC25-BB16-4BB7-A3DB-2C72F7061EE3}" type="datetimeFigureOut">
              <a:rPr lang="en-US" smtClean="0"/>
              <a:t>8/15/2013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7E9CAA-2E98-4F37-A630-7524F4A82482}" type="slidenum">
              <a:rPr lang="en-US" smtClean="0"/>
              <a:t>‹#›</a:t>
            </a:fld>
            <a:endParaRPr lang="en-US" dirty="0"/>
          </a:p>
        </p:txBody>
      </p:sp>
    </p:spTree>
    <p:extLst>
      <p:ext uri="{BB962C8B-B14F-4D97-AF65-F5344CB8AC3E}">
        <p14:creationId xmlns:p14="http://schemas.microsoft.com/office/powerpoint/2010/main" val="308818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226DC25-BB16-4BB7-A3DB-2C72F7061EE3}" type="datetimeFigureOut">
              <a:rPr lang="en-US" smtClean="0"/>
              <a:t>8/15/2013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7E9CAA-2E98-4F37-A630-7524F4A82482}" type="slidenum">
              <a:rPr lang="en-US" smtClean="0"/>
              <a:t>‹#›</a:t>
            </a:fld>
            <a:endParaRPr lang="en-US" dirty="0"/>
          </a:p>
        </p:txBody>
      </p:sp>
    </p:spTree>
    <p:extLst>
      <p:ext uri="{BB962C8B-B14F-4D97-AF65-F5344CB8AC3E}">
        <p14:creationId xmlns:p14="http://schemas.microsoft.com/office/powerpoint/2010/main" val="160109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26DC25-BB16-4BB7-A3DB-2C72F7061EE3}" type="datetimeFigureOut">
              <a:rPr lang="en-US" smtClean="0"/>
              <a:t>8/15/2013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7E9CAA-2E98-4F37-A630-7524F4A82482}" type="slidenum">
              <a:rPr lang="en-US" smtClean="0"/>
              <a:t>‹#›</a:t>
            </a:fld>
            <a:endParaRPr lang="en-US" dirty="0"/>
          </a:p>
        </p:txBody>
      </p:sp>
    </p:spTree>
    <p:extLst>
      <p:ext uri="{BB962C8B-B14F-4D97-AF65-F5344CB8AC3E}">
        <p14:creationId xmlns:p14="http://schemas.microsoft.com/office/powerpoint/2010/main" val="357170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26DC25-BB16-4BB7-A3DB-2C72F7061EE3}" type="datetimeFigureOut">
              <a:rPr lang="en-US" smtClean="0"/>
              <a:t>8/15/2013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27E9CAA-2E98-4F37-A630-7524F4A82482}" type="slidenum">
              <a:rPr lang="en-US" smtClean="0"/>
              <a:t>‹#›</a:t>
            </a:fld>
            <a:endParaRPr lang="en-US" dirty="0"/>
          </a:p>
        </p:txBody>
      </p:sp>
    </p:spTree>
    <p:extLst>
      <p:ext uri="{BB962C8B-B14F-4D97-AF65-F5344CB8AC3E}">
        <p14:creationId xmlns:p14="http://schemas.microsoft.com/office/powerpoint/2010/main" val="987096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26DC25-BB16-4BB7-A3DB-2C72F7061EE3}" type="datetimeFigureOut">
              <a:rPr lang="en-US" smtClean="0"/>
              <a:t>8/15/2013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27E9CAA-2E98-4F37-A630-7524F4A82482}" type="slidenum">
              <a:rPr lang="en-US" smtClean="0"/>
              <a:t>‹#›</a:t>
            </a:fld>
            <a:endParaRPr lang="en-US" dirty="0"/>
          </a:p>
        </p:txBody>
      </p:sp>
    </p:spTree>
    <p:extLst>
      <p:ext uri="{BB962C8B-B14F-4D97-AF65-F5344CB8AC3E}">
        <p14:creationId xmlns:p14="http://schemas.microsoft.com/office/powerpoint/2010/main" val="3586706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1226DC25-BB16-4BB7-A3DB-2C72F7061EE3}" type="datetimeFigureOut">
              <a:rPr lang="en-US" smtClean="0"/>
              <a:t>8/15/2013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327E9CAA-2E98-4F37-A630-7524F4A82482}" type="slidenum">
              <a:rPr lang="en-US" smtClean="0"/>
              <a:t>‹#›</a:t>
            </a:fld>
            <a:endParaRPr lang="en-US" dirty="0"/>
          </a:p>
        </p:txBody>
      </p:sp>
    </p:spTree>
    <p:extLst>
      <p:ext uri="{BB962C8B-B14F-4D97-AF65-F5344CB8AC3E}">
        <p14:creationId xmlns:p14="http://schemas.microsoft.com/office/powerpoint/2010/main" val="28489541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The Great Tote Extravaganza!</a:t>
            </a:r>
            <a:endParaRPr lang="en-US" dirty="0"/>
          </a:p>
        </p:txBody>
      </p:sp>
      <p:sp>
        <p:nvSpPr>
          <p:cNvPr id="3" name="Subtitle 2"/>
          <p:cNvSpPr>
            <a:spLocks noGrp="1"/>
          </p:cNvSpPr>
          <p:nvPr>
            <p:ph type="subTitle" idx="1"/>
          </p:nvPr>
        </p:nvSpPr>
        <p:spPr>
          <a:xfrm>
            <a:off x="2089404" y="5014762"/>
            <a:ext cx="7891272" cy="1069848"/>
          </a:xfrm>
        </p:spPr>
        <p:txBody>
          <a:bodyPr>
            <a:noAutofit/>
          </a:bodyPr>
          <a:lstStyle/>
          <a:p>
            <a:r>
              <a:rPr lang="en-US" sz="3600" dirty="0" smtClean="0">
                <a:latin typeface="Brush Script MT" panose="03060802040406070304" pitchFamily="66" charset="0"/>
              </a:rPr>
              <a:t>Or…</a:t>
            </a:r>
          </a:p>
          <a:p>
            <a:r>
              <a:rPr lang="en-US" sz="3600" dirty="0" smtClean="0">
                <a:latin typeface="Rockwell" panose="02060603020205020403" pitchFamily="18" charset="0"/>
              </a:rPr>
              <a:t>How MCLS staff spent June 2013</a:t>
            </a:r>
            <a:endParaRPr lang="en-US" sz="3600" dirty="0">
              <a:latin typeface="Rockwell" panose="02060603020205020403" pitchFamily="18" charset="0"/>
            </a:endParaRPr>
          </a:p>
        </p:txBody>
      </p:sp>
    </p:spTree>
    <p:extLst>
      <p:ext uri="{BB962C8B-B14F-4D97-AF65-F5344CB8AC3E}">
        <p14:creationId xmlns:p14="http://schemas.microsoft.com/office/powerpoint/2010/main" val="41388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938992"/>
          </a:xfrm>
          <a:prstGeom prst="rect">
            <a:avLst/>
          </a:prstGeom>
        </p:spPr>
        <p:txBody>
          <a:bodyPr wrap="square">
            <a:spAutoFit/>
          </a:bodyPr>
          <a:lstStyle/>
          <a:p>
            <a:r>
              <a:rPr lang="en-US" sz="2400" dirty="0" smtClean="0"/>
              <a:t>On ‘Barcoding Days’ the totes were unwrapped and moved out of the storage unit.</a:t>
            </a:r>
            <a:endParaRPr lang="en-US" sz="2400" dirty="0"/>
          </a:p>
        </p:txBody>
      </p:sp>
    </p:spTree>
    <p:extLst>
      <p:ext uri="{BB962C8B-B14F-4D97-AF65-F5344CB8AC3E}">
        <p14:creationId xmlns:p14="http://schemas.microsoft.com/office/powerpoint/2010/main" val="31989446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Rectangle 3"/>
          <p:cNvSpPr/>
          <p:nvPr/>
        </p:nvSpPr>
        <p:spPr>
          <a:xfrm>
            <a:off x="192505" y="2421454"/>
            <a:ext cx="2988577" cy="1938992"/>
          </a:xfrm>
          <a:prstGeom prst="rect">
            <a:avLst/>
          </a:prstGeom>
        </p:spPr>
        <p:txBody>
          <a:bodyPr wrap="square">
            <a:spAutoFit/>
          </a:bodyPr>
          <a:lstStyle/>
          <a:p>
            <a:r>
              <a:rPr lang="en-US" sz="2400" dirty="0" smtClean="0"/>
              <a:t>MCLS staff and five temp workers attached two matching barcodes to each tote. </a:t>
            </a:r>
            <a:endParaRPr lang="en-US" sz="2400" dirty="0"/>
          </a:p>
        </p:txBody>
      </p:sp>
    </p:spTree>
    <p:extLst>
      <p:ext uri="{BB962C8B-B14F-4D97-AF65-F5344CB8AC3E}">
        <p14:creationId xmlns:p14="http://schemas.microsoft.com/office/powerpoint/2010/main" val="1601376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569660"/>
          </a:xfrm>
          <a:prstGeom prst="rect">
            <a:avLst/>
          </a:prstGeom>
        </p:spPr>
        <p:txBody>
          <a:bodyPr wrap="square">
            <a:spAutoFit/>
          </a:bodyPr>
          <a:lstStyle/>
          <a:p>
            <a:r>
              <a:rPr lang="en-US" sz="2400" dirty="0" smtClean="0"/>
              <a:t>We developed an assembly line.</a:t>
            </a:r>
          </a:p>
          <a:p>
            <a:endParaRPr lang="en-US" sz="2400" dirty="0"/>
          </a:p>
          <a:p>
            <a:endParaRPr lang="en-US" sz="2400" dirty="0"/>
          </a:p>
        </p:txBody>
      </p:sp>
    </p:spTree>
    <p:extLst>
      <p:ext uri="{BB962C8B-B14F-4D97-AF65-F5344CB8AC3E}">
        <p14:creationId xmlns:p14="http://schemas.microsoft.com/office/powerpoint/2010/main" val="4012566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938992"/>
          </a:xfrm>
          <a:prstGeom prst="rect">
            <a:avLst/>
          </a:prstGeom>
        </p:spPr>
        <p:txBody>
          <a:bodyPr wrap="square">
            <a:spAutoFit/>
          </a:bodyPr>
          <a:lstStyle/>
          <a:p>
            <a:r>
              <a:rPr lang="en-US" sz="2400" dirty="0" smtClean="0"/>
              <a:t>Each tote had to be pulled off the stack…</a:t>
            </a:r>
          </a:p>
          <a:p>
            <a:endParaRPr lang="en-US" sz="2400" dirty="0"/>
          </a:p>
          <a:p>
            <a:endParaRPr lang="en-US" sz="2400" dirty="0"/>
          </a:p>
        </p:txBody>
      </p:sp>
    </p:spTree>
    <p:extLst>
      <p:ext uri="{BB962C8B-B14F-4D97-AF65-F5344CB8AC3E}">
        <p14:creationId xmlns:p14="http://schemas.microsoft.com/office/powerpoint/2010/main" val="10320194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569660"/>
          </a:xfrm>
          <a:prstGeom prst="rect">
            <a:avLst/>
          </a:prstGeom>
        </p:spPr>
        <p:txBody>
          <a:bodyPr wrap="square">
            <a:spAutoFit/>
          </a:bodyPr>
          <a:lstStyle/>
          <a:p>
            <a:r>
              <a:rPr lang="en-US" sz="2400" dirty="0" smtClean="0"/>
              <a:t>…barcoded in a particular spot…</a:t>
            </a:r>
          </a:p>
          <a:p>
            <a:endParaRPr lang="en-US" sz="2400" dirty="0"/>
          </a:p>
          <a:p>
            <a:endParaRPr lang="en-US" sz="2400" dirty="0"/>
          </a:p>
        </p:txBody>
      </p:sp>
    </p:spTree>
    <p:extLst>
      <p:ext uri="{BB962C8B-B14F-4D97-AF65-F5344CB8AC3E}">
        <p14:creationId xmlns:p14="http://schemas.microsoft.com/office/powerpoint/2010/main" val="186124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200329"/>
          </a:xfrm>
          <a:prstGeom prst="rect">
            <a:avLst/>
          </a:prstGeom>
        </p:spPr>
        <p:txBody>
          <a:bodyPr wrap="square">
            <a:spAutoFit/>
          </a:bodyPr>
          <a:lstStyle/>
          <a:p>
            <a:r>
              <a:rPr lang="en-US" sz="2400" dirty="0" smtClean="0"/>
              <a:t>…flipped over…</a:t>
            </a:r>
          </a:p>
          <a:p>
            <a:endParaRPr lang="en-US" sz="2400" dirty="0"/>
          </a:p>
          <a:p>
            <a:endParaRPr lang="en-US" sz="2400" dirty="0"/>
          </a:p>
        </p:txBody>
      </p:sp>
    </p:spTree>
    <p:extLst>
      <p:ext uri="{BB962C8B-B14F-4D97-AF65-F5344CB8AC3E}">
        <p14:creationId xmlns:p14="http://schemas.microsoft.com/office/powerpoint/2010/main" val="90669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938992"/>
          </a:xfrm>
          <a:prstGeom prst="rect">
            <a:avLst/>
          </a:prstGeom>
        </p:spPr>
        <p:txBody>
          <a:bodyPr wrap="square">
            <a:spAutoFit/>
          </a:bodyPr>
          <a:lstStyle/>
          <a:p>
            <a:r>
              <a:rPr lang="en-US" sz="2400" dirty="0" smtClean="0"/>
              <a:t>…a matching barcode attached on the other side…</a:t>
            </a:r>
          </a:p>
          <a:p>
            <a:endParaRPr lang="en-US" sz="2400" dirty="0"/>
          </a:p>
          <a:p>
            <a:endParaRPr lang="en-US" sz="2400" dirty="0"/>
          </a:p>
        </p:txBody>
      </p:sp>
    </p:spTree>
    <p:extLst>
      <p:ext uri="{BB962C8B-B14F-4D97-AF65-F5344CB8AC3E}">
        <p14:creationId xmlns:p14="http://schemas.microsoft.com/office/powerpoint/2010/main" val="39144174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Rectangle 3"/>
          <p:cNvSpPr/>
          <p:nvPr/>
        </p:nvSpPr>
        <p:spPr>
          <a:xfrm>
            <a:off x="192505" y="2421454"/>
            <a:ext cx="2988577" cy="1200329"/>
          </a:xfrm>
          <a:prstGeom prst="rect">
            <a:avLst/>
          </a:prstGeom>
        </p:spPr>
        <p:txBody>
          <a:bodyPr wrap="square">
            <a:spAutoFit/>
          </a:bodyPr>
          <a:lstStyle/>
          <a:p>
            <a:r>
              <a:rPr lang="en-US" sz="2400" dirty="0" smtClean="0"/>
              <a:t>…and stacked back on a pallet.</a:t>
            </a:r>
            <a:endParaRPr lang="en-US" sz="2400" dirty="0"/>
          </a:p>
          <a:p>
            <a:endParaRPr lang="en-US" sz="2400" dirty="0"/>
          </a:p>
        </p:txBody>
      </p:sp>
    </p:spTree>
    <p:extLst>
      <p:ext uri="{BB962C8B-B14F-4D97-AF65-F5344CB8AC3E}">
        <p14:creationId xmlns:p14="http://schemas.microsoft.com/office/powerpoint/2010/main" val="392225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569660"/>
          </a:xfrm>
          <a:prstGeom prst="rect">
            <a:avLst/>
          </a:prstGeom>
        </p:spPr>
        <p:txBody>
          <a:bodyPr wrap="square">
            <a:spAutoFit/>
          </a:bodyPr>
          <a:lstStyle/>
          <a:p>
            <a:r>
              <a:rPr lang="en-US" sz="2400" dirty="0" smtClean="0"/>
              <a:t>It was tough always being the tallest person there.</a:t>
            </a:r>
            <a:endParaRPr lang="en-US" sz="2400" dirty="0"/>
          </a:p>
          <a:p>
            <a:endParaRPr lang="en-US" sz="2400" dirty="0"/>
          </a:p>
        </p:txBody>
      </p:sp>
    </p:spTree>
    <p:extLst>
      <p:ext uri="{BB962C8B-B14F-4D97-AF65-F5344CB8AC3E}">
        <p14:creationId xmlns:p14="http://schemas.microsoft.com/office/powerpoint/2010/main" val="1576860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3048000" y="3105835"/>
            <a:ext cx="6096000" cy="369332"/>
          </a:xfrm>
          <a:prstGeom prst="rect">
            <a:avLst/>
          </a:prstGeom>
        </p:spPr>
        <p:txBody>
          <a:bodyPr>
            <a:spAutoFit/>
          </a:bodyPr>
          <a:lstStyle/>
          <a:p>
            <a:r>
              <a:rPr lang="en-US" dirty="0" smtClean="0"/>
              <a:t> </a:t>
            </a:r>
            <a:endParaRPr lang="en-US" dirty="0"/>
          </a:p>
        </p:txBody>
      </p:sp>
      <p:sp>
        <p:nvSpPr>
          <p:cNvPr id="4" name="Rectangle 3"/>
          <p:cNvSpPr/>
          <p:nvPr/>
        </p:nvSpPr>
        <p:spPr>
          <a:xfrm>
            <a:off x="192505" y="2421454"/>
            <a:ext cx="2988577" cy="2677656"/>
          </a:xfrm>
          <a:prstGeom prst="rect">
            <a:avLst/>
          </a:prstGeom>
        </p:spPr>
        <p:txBody>
          <a:bodyPr wrap="square">
            <a:spAutoFit/>
          </a:bodyPr>
          <a:lstStyle/>
          <a:p>
            <a:r>
              <a:rPr lang="en-US" sz="2400" dirty="0" smtClean="0"/>
              <a:t>Each pallet then had to be labeled for delivery to the warehouse and secured with stretch wrap.</a:t>
            </a:r>
            <a:endParaRPr lang="en-US" sz="2400" dirty="0"/>
          </a:p>
          <a:p>
            <a:endParaRPr lang="en-US" sz="2400" dirty="0"/>
          </a:p>
        </p:txBody>
      </p:sp>
    </p:spTree>
    <p:extLst>
      <p:ext uri="{BB962C8B-B14F-4D97-AF65-F5344CB8AC3E}">
        <p14:creationId xmlns:p14="http://schemas.microsoft.com/office/powerpoint/2010/main" val="3916089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RIDES totes!</a:t>
            </a:r>
            <a:endParaRPr lang="en-US" dirty="0"/>
          </a:p>
        </p:txBody>
      </p:sp>
      <p:sp>
        <p:nvSpPr>
          <p:cNvPr id="3" name="Content Placeholder 2"/>
          <p:cNvSpPr>
            <a:spLocks noGrp="1"/>
          </p:cNvSpPr>
          <p:nvPr>
            <p:ph idx="1"/>
          </p:nvPr>
        </p:nvSpPr>
        <p:spPr>
          <a:xfrm>
            <a:off x="555143" y="1876925"/>
            <a:ext cx="10997206" cy="4604085"/>
          </a:xfrm>
        </p:spPr>
        <p:txBody>
          <a:bodyPr>
            <a:normAutofit/>
          </a:bodyPr>
          <a:lstStyle/>
          <a:p>
            <a:r>
              <a:rPr lang="en-US" sz="2400" dirty="0" smtClean="0"/>
              <a:t>In the fall of 2012 the RIDES Task Force was formed to investigate how to improve statewide delivery service. It was recommended that pricing be based on the volume of material sent by each library, and the best way to measure that volume is to track the number of totes delivered and picked up. </a:t>
            </a:r>
          </a:p>
          <a:p>
            <a:pPr marL="0" indent="0">
              <a:buNone/>
            </a:pPr>
            <a:endParaRPr lang="en-US" sz="1000" dirty="0" smtClean="0"/>
          </a:p>
          <a:p>
            <a:r>
              <a:rPr lang="en-US" sz="2400" dirty="0" smtClean="0"/>
              <a:t>To do that fairly, we had to have standard size totes. So MCLS decided to purchase all of the totes to be used by RIDES.</a:t>
            </a:r>
          </a:p>
          <a:p>
            <a:pPr marL="0" indent="0">
              <a:buNone/>
            </a:pPr>
            <a:endParaRPr lang="en-US" sz="1000" dirty="0"/>
          </a:p>
          <a:p>
            <a:r>
              <a:rPr lang="en-US" sz="2400" dirty="0" smtClean="0"/>
              <a:t>We </a:t>
            </a:r>
            <a:r>
              <a:rPr lang="en-US" sz="2400" dirty="0"/>
              <a:t>reviewed prior </a:t>
            </a:r>
            <a:r>
              <a:rPr lang="en-US" sz="2400" dirty="0" smtClean="0"/>
              <a:t>volume </a:t>
            </a:r>
            <a:r>
              <a:rPr lang="en-US" sz="2400" dirty="0"/>
              <a:t>s</a:t>
            </a:r>
            <a:r>
              <a:rPr lang="en-US" sz="2400" dirty="0" smtClean="0"/>
              <a:t>urveys </a:t>
            </a:r>
            <a:r>
              <a:rPr lang="en-US" sz="2400" dirty="0"/>
              <a:t>to estimate </a:t>
            </a:r>
            <a:r>
              <a:rPr lang="en-US" sz="2400" dirty="0" smtClean="0"/>
              <a:t>that we needed </a:t>
            </a:r>
            <a:r>
              <a:rPr lang="en-US" sz="3200" b="1" i="1" dirty="0" smtClean="0"/>
              <a:t>8,000</a:t>
            </a:r>
            <a:r>
              <a:rPr lang="en-US" sz="2400" dirty="0" smtClean="0"/>
              <a:t> </a:t>
            </a:r>
            <a:r>
              <a:rPr lang="en-US" sz="2400" dirty="0"/>
              <a:t>totes </a:t>
            </a:r>
            <a:r>
              <a:rPr lang="en-US" sz="2400" dirty="0" smtClean="0"/>
              <a:t>in </a:t>
            </a:r>
            <a:r>
              <a:rPr lang="en-US" sz="2400" dirty="0"/>
              <a:t>two </a:t>
            </a:r>
            <a:r>
              <a:rPr lang="en-US" sz="2400" dirty="0" smtClean="0"/>
              <a:t>sizes for distribution statewide.</a:t>
            </a:r>
          </a:p>
          <a:p>
            <a:pPr marL="0" indent="0">
              <a:buNone/>
            </a:pPr>
            <a:endParaRPr lang="en-US" sz="1000" dirty="0" smtClean="0"/>
          </a:p>
          <a:p>
            <a:r>
              <a:rPr lang="en-US" sz="2400" dirty="0"/>
              <a:t>Months of planning and preparation came together in June 2013.</a:t>
            </a:r>
          </a:p>
          <a:p>
            <a:endParaRPr lang="en-US" sz="2400" dirty="0" smtClean="0"/>
          </a:p>
        </p:txBody>
      </p:sp>
    </p:spTree>
    <p:extLst>
      <p:ext uri="{BB962C8B-B14F-4D97-AF65-F5344CB8AC3E}">
        <p14:creationId xmlns:p14="http://schemas.microsoft.com/office/powerpoint/2010/main" val="3489666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200329"/>
          </a:xfrm>
          <a:prstGeom prst="rect">
            <a:avLst/>
          </a:prstGeom>
        </p:spPr>
        <p:txBody>
          <a:bodyPr wrap="square">
            <a:spAutoFit/>
          </a:bodyPr>
          <a:lstStyle/>
          <a:p>
            <a:r>
              <a:rPr lang="en-US" sz="2400" dirty="0" smtClean="0"/>
              <a:t>Which seems easy enough...</a:t>
            </a:r>
            <a:endParaRPr lang="en-US" sz="2400" dirty="0"/>
          </a:p>
          <a:p>
            <a:endParaRPr lang="en-US" sz="2400" dirty="0"/>
          </a:p>
        </p:txBody>
      </p:sp>
    </p:spTree>
    <p:extLst>
      <p:ext uri="{BB962C8B-B14F-4D97-AF65-F5344CB8AC3E}">
        <p14:creationId xmlns:p14="http://schemas.microsoft.com/office/powerpoint/2010/main" val="1984718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830997"/>
          </a:xfrm>
          <a:prstGeom prst="rect">
            <a:avLst/>
          </a:prstGeom>
        </p:spPr>
        <p:txBody>
          <a:bodyPr wrap="square">
            <a:spAutoFit/>
          </a:bodyPr>
          <a:lstStyle/>
          <a:p>
            <a:r>
              <a:rPr lang="en-US" sz="2400" dirty="0" smtClean="0"/>
              <a:t>               ...</a:t>
            </a:r>
            <a:endParaRPr lang="en-US" sz="2400" dirty="0"/>
          </a:p>
          <a:p>
            <a:endParaRPr lang="en-US" sz="2400" dirty="0"/>
          </a:p>
        </p:txBody>
      </p:sp>
    </p:spTree>
    <p:extLst>
      <p:ext uri="{BB962C8B-B14F-4D97-AF65-F5344CB8AC3E}">
        <p14:creationId xmlns:p14="http://schemas.microsoft.com/office/powerpoint/2010/main" val="1324202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830997"/>
          </a:xfrm>
          <a:prstGeom prst="rect">
            <a:avLst/>
          </a:prstGeom>
        </p:spPr>
        <p:txBody>
          <a:bodyPr wrap="square">
            <a:spAutoFit/>
          </a:bodyPr>
          <a:lstStyle/>
          <a:p>
            <a:r>
              <a:rPr lang="en-US" sz="2400" dirty="0" smtClean="0"/>
              <a:t>               ...</a:t>
            </a:r>
            <a:endParaRPr lang="en-US" sz="2400" dirty="0"/>
          </a:p>
          <a:p>
            <a:endParaRPr lang="en-US" sz="2400" dirty="0"/>
          </a:p>
        </p:txBody>
      </p:sp>
    </p:spTree>
    <p:extLst>
      <p:ext uri="{BB962C8B-B14F-4D97-AF65-F5344CB8AC3E}">
        <p14:creationId xmlns:p14="http://schemas.microsoft.com/office/powerpoint/2010/main" val="625073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200329"/>
          </a:xfrm>
          <a:prstGeom prst="rect">
            <a:avLst/>
          </a:prstGeom>
        </p:spPr>
        <p:txBody>
          <a:bodyPr wrap="square">
            <a:spAutoFit/>
          </a:bodyPr>
          <a:lstStyle/>
          <a:p>
            <a:r>
              <a:rPr lang="en-US" sz="2400" dirty="0" smtClean="0"/>
              <a:t>…as long as you stay out of the way!</a:t>
            </a:r>
            <a:endParaRPr lang="en-US" sz="2400" dirty="0"/>
          </a:p>
          <a:p>
            <a:endParaRPr lang="en-US" sz="2400" dirty="0"/>
          </a:p>
        </p:txBody>
      </p:sp>
    </p:spTree>
    <p:extLst>
      <p:ext uri="{BB962C8B-B14F-4D97-AF65-F5344CB8AC3E}">
        <p14:creationId xmlns:p14="http://schemas.microsoft.com/office/powerpoint/2010/main" val="660724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569660"/>
          </a:xfrm>
          <a:prstGeom prst="rect">
            <a:avLst/>
          </a:prstGeom>
        </p:spPr>
        <p:txBody>
          <a:bodyPr wrap="square">
            <a:spAutoFit/>
          </a:bodyPr>
          <a:lstStyle/>
          <a:p>
            <a:r>
              <a:rPr lang="en-US" sz="2400" dirty="0" smtClean="0"/>
              <a:t>The pallets were then returned to the storage unit.</a:t>
            </a:r>
            <a:endParaRPr lang="en-US" sz="2400" dirty="0"/>
          </a:p>
          <a:p>
            <a:endParaRPr lang="en-US" sz="2400" dirty="0"/>
          </a:p>
        </p:txBody>
      </p:sp>
    </p:spTree>
    <p:extLst>
      <p:ext uri="{BB962C8B-B14F-4D97-AF65-F5344CB8AC3E}">
        <p14:creationId xmlns:p14="http://schemas.microsoft.com/office/powerpoint/2010/main" val="3335961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8" name="Rectangle 37"/>
          <p:cNvSpPr/>
          <p:nvPr/>
        </p:nvSpPr>
        <p:spPr>
          <a:xfrm>
            <a:off x="192505" y="2421454"/>
            <a:ext cx="3331745" cy="1569660"/>
          </a:xfrm>
          <a:prstGeom prst="rect">
            <a:avLst/>
          </a:prstGeom>
        </p:spPr>
        <p:txBody>
          <a:bodyPr wrap="square">
            <a:spAutoFit/>
          </a:bodyPr>
          <a:lstStyle/>
          <a:p>
            <a:r>
              <a:rPr lang="en-US" sz="2400" dirty="0" smtClean="0"/>
              <a:t>The Queen of Delivery and the Lord of the Pallets.</a:t>
            </a:r>
            <a:endParaRPr lang="en-US" sz="2400" dirty="0"/>
          </a:p>
          <a:p>
            <a:endParaRPr lang="en-US" sz="2400" dirty="0"/>
          </a:p>
        </p:txBody>
      </p:sp>
    </p:spTree>
    <p:extLst>
      <p:ext uri="{BB962C8B-B14F-4D97-AF65-F5344CB8AC3E}">
        <p14:creationId xmlns:p14="http://schemas.microsoft.com/office/powerpoint/2010/main" val="3998859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569660"/>
          </a:xfrm>
          <a:prstGeom prst="rect">
            <a:avLst/>
          </a:prstGeom>
        </p:spPr>
        <p:txBody>
          <a:bodyPr wrap="square">
            <a:spAutoFit/>
          </a:bodyPr>
          <a:lstStyle/>
          <a:p>
            <a:r>
              <a:rPr lang="en-US" sz="2400" dirty="0" smtClean="0"/>
              <a:t>It took days to barcode all 8,000 totes.</a:t>
            </a:r>
            <a:endParaRPr lang="en-US" sz="2400" dirty="0"/>
          </a:p>
          <a:p>
            <a:endParaRPr lang="en-US" sz="2400" dirty="0"/>
          </a:p>
        </p:txBody>
      </p:sp>
    </p:spTree>
    <p:extLst>
      <p:ext uri="{BB962C8B-B14F-4D97-AF65-F5344CB8AC3E}">
        <p14:creationId xmlns:p14="http://schemas.microsoft.com/office/powerpoint/2010/main" val="9035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Rectangle 3"/>
          <p:cNvSpPr/>
          <p:nvPr/>
        </p:nvSpPr>
        <p:spPr>
          <a:xfrm>
            <a:off x="192505" y="2421454"/>
            <a:ext cx="2988577" cy="830997"/>
          </a:xfrm>
          <a:prstGeom prst="rect">
            <a:avLst/>
          </a:prstGeom>
        </p:spPr>
        <p:txBody>
          <a:bodyPr wrap="square">
            <a:spAutoFit/>
          </a:bodyPr>
          <a:lstStyle/>
          <a:p>
            <a:r>
              <a:rPr lang="en-US" sz="2400" dirty="0" smtClean="0"/>
              <a:t>And days.</a:t>
            </a:r>
            <a:endParaRPr lang="en-US" sz="2400" dirty="0"/>
          </a:p>
          <a:p>
            <a:endParaRPr lang="en-US" sz="2400" dirty="0"/>
          </a:p>
        </p:txBody>
      </p:sp>
    </p:spTree>
    <p:extLst>
      <p:ext uri="{BB962C8B-B14F-4D97-AF65-F5344CB8AC3E}">
        <p14:creationId xmlns:p14="http://schemas.microsoft.com/office/powerpoint/2010/main" val="37707427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830997"/>
          </a:xfrm>
          <a:prstGeom prst="rect">
            <a:avLst/>
          </a:prstGeom>
        </p:spPr>
        <p:txBody>
          <a:bodyPr wrap="square">
            <a:spAutoFit/>
          </a:bodyPr>
          <a:lstStyle/>
          <a:p>
            <a:r>
              <a:rPr lang="en-US" sz="2400" dirty="0" smtClean="0"/>
              <a:t>And days.</a:t>
            </a:r>
            <a:endParaRPr lang="en-US" sz="2400" dirty="0"/>
          </a:p>
          <a:p>
            <a:endParaRPr lang="en-US" sz="2400" dirty="0"/>
          </a:p>
        </p:txBody>
      </p:sp>
    </p:spTree>
    <p:extLst>
      <p:ext uri="{BB962C8B-B14F-4D97-AF65-F5344CB8AC3E}">
        <p14:creationId xmlns:p14="http://schemas.microsoft.com/office/powerpoint/2010/main" val="7283287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200329"/>
          </a:xfrm>
          <a:prstGeom prst="rect">
            <a:avLst/>
          </a:prstGeom>
        </p:spPr>
        <p:txBody>
          <a:bodyPr wrap="square">
            <a:spAutoFit/>
          </a:bodyPr>
          <a:lstStyle/>
          <a:p>
            <a:r>
              <a:rPr lang="en-US" sz="2400" dirty="0"/>
              <a:t>W</a:t>
            </a:r>
            <a:r>
              <a:rPr lang="en-US" sz="2400" dirty="0" smtClean="0"/>
              <a:t>e barcoded and stacked…</a:t>
            </a:r>
            <a:endParaRPr lang="en-US" sz="2400" dirty="0"/>
          </a:p>
          <a:p>
            <a:endParaRPr lang="en-US" sz="2400" dirty="0"/>
          </a:p>
        </p:txBody>
      </p:sp>
    </p:spTree>
    <p:extLst>
      <p:ext uri="{BB962C8B-B14F-4D97-AF65-F5344CB8AC3E}">
        <p14:creationId xmlns:p14="http://schemas.microsoft.com/office/powerpoint/2010/main" val="3861558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
        <p:nvSpPr>
          <p:cNvPr id="3" name="Rectangle 2"/>
          <p:cNvSpPr/>
          <p:nvPr/>
        </p:nvSpPr>
        <p:spPr>
          <a:xfrm>
            <a:off x="224590" y="417095"/>
            <a:ext cx="7571873" cy="1077218"/>
          </a:xfrm>
          <a:prstGeom prst="rect">
            <a:avLst/>
          </a:prstGeom>
        </p:spPr>
        <p:txBody>
          <a:bodyPr wrap="square">
            <a:spAutoFit/>
          </a:bodyPr>
          <a:lstStyle/>
          <a:p>
            <a:r>
              <a:rPr lang="en-US" sz="3200" dirty="0" smtClean="0"/>
              <a:t>We created and sent each direct delivery site barcodes specific to their site. </a:t>
            </a:r>
            <a:endParaRPr lang="en-US" sz="3200" dirty="0"/>
          </a:p>
        </p:txBody>
      </p:sp>
    </p:spTree>
    <p:extLst>
      <p:ext uri="{BB962C8B-B14F-4D97-AF65-F5344CB8AC3E}">
        <p14:creationId xmlns:p14="http://schemas.microsoft.com/office/powerpoint/2010/main" val="72975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569660"/>
          </a:xfrm>
          <a:prstGeom prst="rect">
            <a:avLst/>
          </a:prstGeom>
        </p:spPr>
        <p:txBody>
          <a:bodyPr wrap="square">
            <a:spAutoFit/>
          </a:bodyPr>
          <a:lstStyle/>
          <a:p>
            <a:r>
              <a:rPr lang="en-US" sz="2400" dirty="0" smtClean="0"/>
              <a:t>…until the LAST barcode was stuck to the last tote!</a:t>
            </a:r>
            <a:endParaRPr lang="en-US" sz="2400" dirty="0"/>
          </a:p>
          <a:p>
            <a:endParaRPr lang="en-US" sz="2400" dirty="0"/>
          </a:p>
        </p:txBody>
      </p:sp>
    </p:spTree>
    <p:extLst>
      <p:ext uri="{BB962C8B-B14F-4D97-AF65-F5344CB8AC3E}">
        <p14:creationId xmlns:p14="http://schemas.microsoft.com/office/powerpoint/2010/main" val="3195901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Rectangle 3"/>
          <p:cNvSpPr/>
          <p:nvPr/>
        </p:nvSpPr>
        <p:spPr>
          <a:xfrm>
            <a:off x="192505" y="2421454"/>
            <a:ext cx="2988577" cy="2308324"/>
          </a:xfrm>
          <a:prstGeom prst="rect">
            <a:avLst/>
          </a:prstGeom>
        </p:spPr>
        <p:txBody>
          <a:bodyPr wrap="square">
            <a:spAutoFit/>
          </a:bodyPr>
          <a:lstStyle/>
          <a:p>
            <a:r>
              <a:rPr lang="en-US" sz="2400" dirty="0" smtClean="0"/>
              <a:t>The pallets of newly barcoded totes then awaited pick up back in the storage unit.</a:t>
            </a:r>
          </a:p>
          <a:p>
            <a:endParaRPr lang="en-US" sz="2400" dirty="0"/>
          </a:p>
        </p:txBody>
      </p:sp>
    </p:spTree>
    <p:extLst>
      <p:ext uri="{BB962C8B-B14F-4D97-AF65-F5344CB8AC3E}">
        <p14:creationId xmlns:p14="http://schemas.microsoft.com/office/powerpoint/2010/main" val="1174787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Rectangle 3"/>
          <p:cNvSpPr/>
          <p:nvPr/>
        </p:nvSpPr>
        <p:spPr>
          <a:xfrm>
            <a:off x="192505" y="2421454"/>
            <a:ext cx="2988577" cy="2308324"/>
          </a:xfrm>
          <a:prstGeom prst="rect">
            <a:avLst/>
          </a:prstGeom>
        </p:spPr>
        <p:txBody>
          <a:bodyPr wrap="square">
            <a:spAutoFit/>
          </a:bodyPr>
          <a:lstStyle/>
          <a:p>
            <a:r>
              <a:rPr lang="en-US" sz="2400" dirty="0" smtClean="0"/>
              <a:t>ProMed made several trips to pick up the totes. </a:t>
            </a:r>
          </a:p>
          <a:p>
            <a:endParaRPr lang="en-US" sz="2400" dirty="0"/>
          </a:p>
          <a:p>
            <a:r>
              <a:rPr lang="en-US" sz="2400" dirty="0" smtClean="0"/>
              <a:t>(Yes, it was raining.)</a:t>
            </a:r>
          </a:p>
          <a:p>
            <a:endParaRPr lang="en-US" sz="2400" dirty="0"/>
          </a:p>
        </p:txBody>
      </p:sp>
    </p:spTree>
    <p:extLst>
      <p:ext uri="{BB962C8B-B14F-4D97-AF65-F5344CB8AC3E}">
        <p14:creationId xmlns:p14="http://schemas.microsoft.com/office/powerpoint/2010/main" val="23983707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2677656"/>
          </a:xfrm>
          <a:prstGeom prst="rect">
            <a:avLst/>
          </a:prstGeom>
        </p:spPr>
        <p:txBody>
          <a:bodyPr wrap="square">
            <a:spAutoFit/>
          </a:bodyPr>
          <a:lstStyle/>
          <a:p>
            <a:r>
              <a:rPr lang="en-US" sz="2400" dirty="0" smtClean="0"/>
              <a:t>We learned many, many things with this project.</a:t>
            </a:r>
          </a:p>
          <a:p>
            <a:endParaRPr lang="en-US" sz="2400" dirty="0"/>
          </a:p>
          <a:p>
            <a:r>
              <a:rPr lang="en-US" sz="2400" dirty="0" smtClean="0"/>
              <a:t>Among them, using a pallet jack. </a:t>
            </a:r>
          </a:p>
          <a:p>
            <a:endParaRPr lang="en-US" sz="2400" dirty="0"/>
          </a:p>
        </p:txBody>
      </p:sp>
    </p:spTree>
    <p:extLst>
      <p:ext uri="{BB962C8B-B14F-4D97-AF65-F5344CB8AC3E}">
        <p14:creationId xmlns:p14="http://schemas.microsoft.com/office/powerpoint/2010/main" val="39948222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938992"/>
          </a:xfrm>
          <a:prstGeom prst="rect">
            <a:avLst/>
          </a:prstGeom>
        </p:spPr>
        <p:txBody>
          <a:bodyPr wrap="square">
            <a:spAutoFit/>
          </a:bodyPr>
          <a:lstStyle/>
          <a:p>
            <a:r>
              <a:rPr lang="en-US" sz="2400" dirty="0" smtClean="0"/>
              <a:t>And loading a truck with a lift gate.</a:t>
            </a:r>
          </a:p>
          <a:p>
            <a:endParaRPr lang="en-US" sz="2400" dirty="0"/>
          </a:p>
          <a:p>
            <a:r>
              <a:rPr lang="en-US" sz="2400" dirty="0" smtClean="0"/>
              <a:t>But we got all of the totes into the trucks!</a:t>
            </a:r>
          </a:p>
        </p:txBody>
      </p:sp>
    </p:spTree>
    <p:extLst>
      <p:ext uri="{BB962C8B-B14F-4D97-AF65-F5344CB8AC3E}">
        <p14:creationId xmlns:p14="http://schemas.microsoft.com/office/powerpoint/2010/main" val="37498520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5" name="Rectangle 4"/>
          <p:cNvSpPr/>
          <p:nvPr/>
        </p:nvSpPr>
        <p:spPr>
          <a:xfrm>
            <a:off x="364090" y="2090172"/>
            <a:ext cx="2829872" cy="2677656"/>
          </a:xfrm>
          <a:prstGeom prst="rect">
            <a:avLst/>
          </a:prstGeom>
        </p:spPr>
        <p:txBody>
          <a:bodyPr wrap="square">
            <a:spAutoFit/>
          </a:bodyPr>
          <a:lstStyle/>
          <a:p>
            <a:r>
              <a:rPr lang="en-US" sz="2400" dirty="0"/>
              <a:t>T</a:t>
            </a:r>
            <a:r>
              <a:rPr lang="en-US" sz="2400" dirty="0" smtClean="0"/>
              <a:t>hey were taken to the ProMed warehouses to be distributed throughout the state. </a:t>
            </a:r>
          </a:p>
          <a:p>
            <a:endParaRPr lang="en-US" sz="2400" dirty="0"/>
          </a:p>
        </p:txBody>
      </p:sp>
    </p:spTree>
    <p:extLst>
      <p:ext uri="{BB962C8B-B14F-4D97-AF65-F5344CB8AC3E}">
        <p14:creationId xmlns:p14="http://schemas.microsoft.com/office/powerpoint/2010/main" val="37868040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
        <p:nvSpPr>
          <p:cNvPr id="3" name="Rectangle 2"/>
          <p:cNvSpPr/>
          <p:nvPr/>
        </p:nvSpPr>
        <p:spPr>
          <a:xfrm>
            <a:off x="192505" y="3429000"/>
            <a:ext cx="3387822" cy="1200329"/>
          </a:xfrm>
          <a:prstGeom prst="rect">
            <a:avLst/>
          </a:prstGeom>
        </p:spPr>
        <p:txBody>
          <a:bodyPr wrap="square">
            <a:spAutoFit/>
          </a:bodyPr>
          <a:lstStyle/>
          <a:p>
            <a:r>
              <a:rPr lang="en-US" sz="2400" dirty="0" smtClean="0"/>
              <a:t>Each tote is stamped with the RIDES logo.</a:t>
            </a:r>
          </a:p>
          <a:p>
            <a:endParaRPr lang="en-US" sz="2400" dirty="0"/>
          </a:p>
        </p:txBody>
      </p:sp>
    </p:spTree>
    <p:extLst>
      <p:ext uri="{BB962C8B-B14F-4D97-AF65-F5344CB8AC3E}">
        <p14:creationId xmlns:p14="http://schemas.microsoft.com/office/powerpoint/2010/main" val="41950915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
        <p:nvSpPr>
          <p:cNvPr id="3" name="Rectangle 2"/>
          <p:cNvSpPr/>
          <p:nvPr/>
        </p:nvSpPr>
        <p:spPr>
          <a:xfrm>
            <a:off x="385688" y="5288340"/>
            <a:ext cx="3864340" cy="1569660"/>
          </a:xfrm>
          <a:prstGeom prst="rect">
            <a:avLst/>
          </a:prstGeom>
        </p:spPr>
        <p:txBody>
          <a:bodyPr wrap="square">
            <a:spAutoFit/>
          </a:bodyPr>
          <a:lstStyle/>
          <a:p>
            <a:r>
              <a:rPr lang="en-US" sz="2400" dirty="0" smtClean="0"/>
              <a:t>And each tote is barcoded on two sides with matching barcodes.</a:t>
            </a:r>
          </a:p>
          <a:p>
            <a:endParaRPr lang="en-US" sz="2400" dirty="0"/>
          </a:p>
        </p:txBody>
      </p:sp>
    </p:spTree>
    <p:extLst>
      <p:ext uri="{BB962C8B-B14F-4D97-AF65-F5344CB8AC3E}">
        <p14:creationId xmlns:p14="http://schemas.microsoft.com/office/powerpoint/2010/main" val="4391274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p:cNvSpPr/>
          <p:nvPr/>
        </p:nvSpPr>
        <p:spPr>
          <a:xfrm>
            <a:off x="2801941" y="1914204"/>
            <a:ext cx="6130343" cy="2397859"/>
          </a:xfrm>
          <a:prstGeom prst="flowChartPunchedTape">
            <a:avLst/>
          </a:prstGeom>
          <a:noFill/>
          <a:ln w="88900" cap="rnd" cmpd="thickThin">
            <a:solidFill>
              <a:schemeClr val="accent1">
                <a:lumMod val="75000"/>
              </a:schemeClr>
            </a:solidFill>
            <a:bevel/>
          </a:ln>
        </p:spPr>
        <p:txBody>
          <a:bodyPr wrap="square" lIns="91440" tIns="45720" rIns="91440" bIns="45720">
            <a:spAutoFit/>
          </a:bodyPr>
          <a:lstStyle/>
          <a:p>
            <a:pPr algn="ctr"/>
            <a:r>
              <a:rPr lang="en-US" sz="8800" b="1" cap="none" spc="0" dirty="0" smtClean="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The End</a:t>
            </a:r>
            <a:endParaRPr lang="en-US" sz="8800" b="1" cap="none" spc="0"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326147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
        <p:nvSpPr>
          <p:cNvPr id="3" name="Rectangle 2"/>
          <p:cNvSpPr/>
          <p:nvPr/>
        </p:nvSpPr>
        <p:spPr>
          <a:xfrm>
            <a:off x="849101" y="5288340"/>
            <a:ext cx="10805376" cy="1569660"/>
          </a:xfrm>
          <a:prstGeom prst="rect">
            <a:avLst/>
          </a:prstGeom>
        </p:spPr>
        <p:txBody>
          <a:bodyPr wrap="square">
            <a:spAutoFit/>
          </a:bodyPr>
          <a:lstStyle/>
          <a:p>
            <a:r>
              <a:rPr lang="en-US" sz="3200" dirty="0" smtClean="0"/>
              <a:t>The barcodes are to be scanned by the courier every time service is provided, followed by scanning the tote barcodes for both pick up and delivery. </a:t>
            </a:r>
            <a:endParaRPr lang="en-US" sz="3200" dirty="0"/>
          </a:p>
        </p:txBody>
      </p:sp>
    </p:spTree>
    <p:extLst>
      <p:ext uri="{BB962C8B-B14F-4D97-AF65-F5344CB8AC3E}">
        <p14:creationId xmlns:p14="http://schemas.microsoft.com/office/powerpoint/2010/main" val="3761097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288758" y="1762365"/>
            <a:ext cx="3008234" cy="3785652"/>
          </a:xfrm>
          <a:prstGeom prst="rect">
            <a:avLst/>
          </a:prstGeom>
        </p:spPr>
        <p:txBody>
          <a:bodyPr wrap="square">
            <a:spAutoFit/>
          </a:bodyPr>
          <a:lstStyle/>
          <a:p>
            <a:r>
              <a:rPr lang="en-US" sz="2400" dirty="0" smtClean="0"/>
              <a:t>We staged the tote processing at the National Storage facility on Jolly Rd. in Okemos. </a:t>
            </a:r>
          </a:p>
          <a:p>
            <a:endParaRPr lang="en-US" sz="2400" dirty="0" smtClean="0"/>
          </a:p>
          <a:p>
            <a:r>
              <a:rPr lang="en-US" sz="2400" dirty="0" smtClean="0"/>
              <a:t>In phases over a three week period we received six (6!) semi-truck loads.</a:t>
            </a:r>
            <a:endParaRPr lang="en-US" sz="2400" dirty="0"/>
          </a:p>
        </p:txBody>
      </p:sp>
    </p:spTree>
    <p:extLst>
      <p:ext uri="{BB962C8B-B14F-4D97-AF65-F5344CB8AC3E}">
        <p14:creationId xmlns:p14="http://schemas.microsoft.com/office/powerpoint/2010/main" val="1609879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2677656"/>
          </a:xfrm>
          <a:prstGeom prst="rect">
            <a:avLst/>
          </a:prstGeom>
        </p:spPr>
        <p:txBody>
          <a:bodyPr wrap="square">
            <a:spAutoFit/>
          </a:bodyPr>
          <a:lstStyle/>
          <a:p>
            <a:r>
              <a:rPr lang="en-US" sz="2400" dirty="0" smtClean="0"/>
              <a:t>In all there were 67 pallets, each with over 100 empty totes, that were unloaded and moved into storage units.</a:t>
            </a:r>
            <a:endParaRPr lang="en-US" sz="2400" dirty="0"/>
          </a:p>
        </p:txBody>
      </p:sp>
    </p:spTree>
    <p:extLst>
      <p:ext uri="{BB962C8B-B14F-4D97-AF65-F5344CB8AC3E}">
        <p14:creationId xmlns:p14="http://schemas.microsoft.com/office/powerpoint/2010/main" val="2283612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569660"/>
          </a:xfrm>
          <a:prstGeom prst="rect">
            <a:avLst/>
          </a:prstGeom>
        </p:spPr>
        <p:txBody>
          <a:bodyPr wrap="square">
            <a:spAutoFit/>
          </a:bodyPr>
          <a:lstStyle/>
          <a:p>
            <a:r>
              <a:rPr lang="en-US" sz="2400" dirty="0" smtClean="0"/>
              <a:t>MCLS staff helped with unloading trucks and moving pallets.</a:t>
            </a:r>
            <a:endParaRPr lang="en-US" sz="2400" dirty="0"/>
          </a:p>
        </p:txBody>
      </p:sp>
    </p:spTree>
    <p:extLst>
      <p:ext uri="{BB962C8B-B14F-4D97-AF65-F5344CB8AC3E}">
        <p14:creationId xmlns:p14="http://schemas.microsoft.com/office/powerpoint/2010/main" val="3798421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200329"/>
          </a:xfrm>
          <a:prstGeom prst="rect">
            <a:avLst/>
          </a:prstGeom>
        </p:spPr>
        <p:txBody>
          <a:bodyPr wrap="square">
            <a:spAutoFit/>
          </a:bodyPr>
          <a:lstStyle/>
          <a:p>
            <a:r>
              <a:rPr lang="en-US" sz="2400" dirty="0" smtClean="0"/>
              <a:t>Staff occasionally was a little too enthusiastic…</a:t>
            </a:r>
            <a:endParaRPr lang="en-US" sz="2400" dirty="0"/>
          </a:p>
        </p:txBody>
      </p:sp>
    </p:spTree>
    <p:extLst>
      <p:ext uri="{BB962C8B-B14F-4D97-AF65-F5344CB8AC3E}">
        <p14:creationId xmlns:p14="http://schemas.microsoft.com/office/powerpoint/2010/main" val="650865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192505" y="2421454"/>
            <a:ext cx="2988577" cy="1200329"/>
          </a:xfrm>
          <a:prstGeom prst="rect">
            <a:avLst/>
          </a:prstGeom>
        </p:spPr>
        <p:txBody>
          <a:bodyPr wrap="square">
            <a:spAutoFit/>
          </a:bodyPr>
          <a:lstStyle/>
          <a:p>
            <a:r>
              <a:rPr lang="en-US" sz="2400" dirty="0" smtClean="0"/>
              <a:t>Just a few of the pallets waiting their turn.</a:t>
            </a:r>
            <a:endParaRPr lang="en-US" sz="2400" dirty="0"/>
          </a:p>
        </p:txBody>
      </p:sp>
    </p:spTree>
    <p:extLst>
      <p:ext uri="{BB962C8B-B14F-4D97-AF65-F5344CB8AC3E}">
        <p14:creationId xmlns:p14="http://schemas.microsoft.com/office/powerpoint/2010/main" val="20089560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docProps/app.xml><?xml version="1.0" encoding="utf-8"?>
<Properties xmlns="http://schemas.openxmlformats.org/officeDocument/2006/extended-properties" xmlns:vt="http://schemas.openxmlformats.org/officeDocument/2006/docPropsVTypes">
  <Template/>
  <TotalTime>224</TotalTime>
  <Words>545</Words>
  <Application>Microsoft Office PowerPoint</Application>
  <PresentationFormat>Widescreen</PresentationFormat>
  <Paragraphs>56</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 Black</vt:lpstr>
      <vt:lpstr>Brush Script MT</vt:lpstr>
      <vt:lpstr>Rockwell</vt:lpstr>
      <vt:lpstr>Wingdings</vt:lpstr>
      <vt:lpstr>Wood Type</vt:lpstr>
      <vt:lpstr> The Great Tote Extravaganza!</vt:lpstr>
      <vt:lpstr>Introducing RIDES totes!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Tote Extravaganza!</dc:title>
  <dc:creator>SJA</dc:creator>
  <cp:lastModifiedBy>SJA</cp:lastModifiedBy>
  <cp:revision>23</cp:revision>
  <dcterms:created xsi:type="dcterms:W3CDTF">2013-08-15T19:15:34Z</dcterms:created>
  <dcterms:modified xsi:type="dcterms:W3CDTF">2013-08-15T23:29:42Z</dcterms:modified>
</cp:coreProperties>
</file>