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notesMasterIdLst>
    <p:notesMasterId r:id="rId25"/>
  </p:notesMasterIdLst>
  <p:handoutMasterIdLst>
    <p:handoutMasterId r:id="rId26"/>
  </p:handoutMasterIdLst>
  <p:sldIdLst>
    <p:sldId id="256" r:id="rId2"/>
    <p:sldId id="302" r:id="rId3"/>
    <p:sldId id="333" r:id="rId4"/>
    <p:sldId id="334" r:id="rId5"/>
    <p:sldId id="306" r:id="rId6"/>
    <p:sldId id="307" r:id="rId7"/>
    <p:sldId id="308" r:id="rId8"/>
    <p:sldId id="309" r:id="rId9"/>
    <p:sldId id="318" r:id="rId10"/>
    <p:sldId id="311" r:id="rId11"/>
    <p:sldId id="331" r:id="rId12"/>
    <p:sldId id="273" r:id="rId13"/>
    <p:sldId id="332" r:id="rId14"/>
    <p:sldId id="321" r:id="rId15"/>
    <p:sldId id="322" r:id="rId16"/>
    <p:sldId id="326" r:id="rId17"/>
    <p:sldId id="328" r:id="rId18"/>
    <p:sldId id="329" r:id="rId19"/>
    <p:sldId id="312" r:id="rId20"/>
    <p:sldId id="313" r:id="rId21"/>
    <p:sldId id="330" r:id="rId22"/>
    <p:sldId id="335"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85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56" autoAdjust="0"/>
    <p:restoredTop sz="53321" autoAdjust="0"/>
  </p:normalViewPr>
  <p:slideViewPr>
    <p:cSldViewPr>
      <p:cViewPr varScale="1">
        <p:scale>
          <a:sx n="62" d="100"/>
          <a:sy n="62" d="100"/>
        </p:scale>
        <p:origin x="2862"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774"/>
    </p:cViewPr>
  </p:sorterViewPr>
  <p:notesViewPr>
    <p:cSldViewPr>
      <p:cViewPr varScale="1">
        <p:scale>
          <a:sx n="60" d="100"/>
          <a:sy n="60" d="100"/>
        </p:scale>
        <p:origin x="-243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E8AEC8-2FF3-4BE0-AEDC-FC00CD57C600}" type="datetimeFigureOut">
              <a:rPr lang="en-US" smtClean="0"/>
              <a:pPr/>
              <a:t>10/29/2013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CBD5F2-304B-49F8-8429-9F6156604BC0}" type="slidenum">
              <a:rPr lang="en-US" smtClean="0"/>
              <a:pPr/>
              <a:t>‹#›</a:t>
            </a:fld>
            <a:endParaRPr lang="en-US"/>
          </a:p>
        </p:txBody>
      </p:sp>
    </p:spTree>
    <p:extLst>
      <p:ext uri="{BB962C8B-B14F-4D97-AF65-F5344CB8AC3E}">
        <p14:creationId xmlns:p14="http://schemas.microsoft.com/office/powerpoint/2010/main" val="2330850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FB8A68-08B8-4764-A2F3-E880EB5CBE16}" type="datetimeFigureOut">
              <a:rPr lang="en-US" smtClean="0"/>
              <a:pPr/>
              <a:t>10/29/2013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5D784A-11B0-4537-9236-FCF478A71B1E}" type="slidenum">
              <a:rPr lang="en-US" smtClean="0"/>
              <a:pPr/>
              <a:t>‹#›</a:t>
            </a:fld>
            <a:endParaRPr lang="en-US"/>
          </a:p>
        </p:txBody>
      </p:sp>
    </p:spTree>
    <p:extLst>
      <p:ext uri="{BB962C8B-B14F-4D97-AF65-F5344CB8AC3E}">
        <p14:creationId xmlns:p14="http://schemas.microsoft.com/office/powerpoint/2010/main" val="409961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5D784A-11B0-4537-9236-FCF478A71B1E}" type="slidenum">
              <a:rPr lang="en-US" smtClean="0"/>
              <a:pPr/>
              <a:t>1</a:t>
            </a:fld>
            <a:endParaRPr lang="en-US"/>
          </a:p>
        </p:txBody>
      </p:sp>
    </p:spTree>
    <p:extLst>
      <p:ext uri="{BB962C8B-B14F-4D97-AF65-F5344CB8AC3E}">
        <p14:creationId xmlns:p14="http://schemas.microsoft.com/office/powerpoint/2010/main" val="1761749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LC Class Q: Science</a:t>
            </a:r>
          </a:p>
          <a:p>
            <a:r>
              <a:rPr lang="en-US" dirty="0" smtClean="0"/>
              <a:t>LC Class R: Medicine</a:t>
            </a:r>
          </a:p>
          <a:p>
            <a:r>
              <a:rPr lang="en-US" dirty="0" smtClean="0"/>
              <a:t>LC Class S: Agriculture</a:t>
            </a:r>
          </a:p>
          <a:p>
            <a:r>
              <a:rPr lang="en-US" dirty="0" smtClean="0"/>
              <a:t>LC Class T: Technology</a:t>
            </a:r>
          </a:p>
          <a:p>
            <a:endParaRPr lang="en-US" dirty="0" smtClean="0"/>
          </a:p>
          <a:p>
            <a:r>
              <a:rPr lang="en-US" dirty="0" smtClean="0"/>
              <a:t>CMU has no</a:t>
            </a:r>
            <a:r>
              <a:rPr lang="en-US" baseline="0" dirty="0" smtClean="0"/>
              <a:t> space problems &amp; has fairly conservative librarians. Starting slowly by looking only at these four LC classes.</a:t>
            </a:r>
            <a:endParaRPr lang="en-US" dirty="0"/>
          </a:p>
        </p:txBody>
      </p:sp>
      <p:sp>
        <p:nvSpPr>
          <p:cNvPr id="4" name="Slide Number Placeholder 3"/>
          <p:cNvSpPr>
            <a:spLocks noGrp="1"/>
          </p:cNvSpPr>
          <p:nvPr>
            <p:ph type="sldNum" sz="quarter" idx="10"/>
          </p:nvPr>
        </p:nvSpPr>
        <p:spPr/>
        <p:txBody>
          <a:bodyPr/>
          <a:lstStyle/>
          <a:p>
            <a:fld id="{E15D784A-11B0-4537-9236-FCF478A71B1E}" type="slidenum">
              <a:rPr lang="en-US" smtClean="0"/>
              <a:pPr/>
              <a:t>17</a:t>
            </a:fld>
            <a:endParaRPr lang="en-US"/>
          </a:p>
        </p:txBody>
      </p:sp>
    </p:spTree>
    <p:extLst>
      <p:ext uri="{BB962C8B-B14F-4D97-AF65-F5344CB8AC3E}">
        <p14:creationId xmlns:p14="http://schemas.microsoft.com/office/powerpoint/2010/main" val="2495924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 to WSU</a:t>
            </a:r>
            <a:r>
              <a:rPr lang="en-US" baseline="0" dirty="0" smtClean="0"/>
              <a:t> which has deselected more than 100,000 items. WSU has also made decision to buy first in electronic and only in print when requested.</a:t>
            </a:r>
            <a:endParaRPr lang="en-US" dirty="0"/>
          </a:p>
        </p:txBody>
      </p:sp>
      <p:sp>
        <p:nvSpPr>
          <p:cNvPr id="4" name="Slide Number Placeholder 3"/>
          <p:cNvSpPr>
            <a:spLocks noGrp="1"/>
          </p:cNvSpPr>
          <p:nvPr>
            <p:ph type="sldNum" sz="quarter" idx="10"/>
          </p:nvPr>
        </p:nvSpPr>
        <p:spPr/>
        <p:txBody>
          <a:bodyPr/>
          <a:lstStyle/>
          <a:p>
            <a:fld id="{E15D784A-11B0-4537-9236-FCF478A71B1E}" type="slidenum">
              <a:rPr lang="en-US" smtClean="0"/>
              <a:pPr/>
              <a:t>18</a:t>
            </a:fld>
            <a:endParaRPr lang="en-US"/>
          </a:p>
        </p:txBody>
      </p:sp>
    </p:spTree>
    <p:extLst>
      <p:ext uri="{BB962C8B-B14F-4D97-AF65-F5344CB8AC3E}">
        <p14:creationId xmlns:p14="http://schemas.microsoft.com/office/powerpoint/2010/main" val="2810619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D784A-11B0-4537-9236-FCF478A71B1E}" type="slidenum">
              <a:rPr lang="en-US" smtClean="0"/>
              <a:pPr/>
              <a:t>19</a:t>
            </a:fld>
            <a:endParaRPr lang="en-US"/>
          </a:p>
        </p:txBody>
      </p:sp>
    </p:spTree>
    <p:extLst>
      <p:ext uri="{BB962C8B-B14F-4D97-AF65-F5344CB8AC3E}">
        <p14:creationId xmlns:p14="http://schemas.microsoft.com/office/powerpoint/2010/main" val="2626544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5D784A-11B0-4537-9236-FCF478A71B1E}" type="slidenum">
              <a:rPr lang="en-US" smtClean="0"/>
              <a:pPr/>
              <a:t>21</a:t>
            </a:fld>
            <a:endParaRPr lang="en-US"/>
          </a:p>
        </p:txBody>
      </p:sp>
    </p:spTree>
    <p:extLst>
      <p:ext uri="{BB962C8B-B14F-4D97-AF65-F5344CB8AC3E}">
        <p14:creationId xmlns:p14="http://schemas.microsoft.com/office/powerpoint/2010/main" val="3841913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5D784A-11B0-4537-9236-FCF478A71B1E}" type="slidenum">
              <a:rPr lang="en-US" smtClean="0"/>
              <a:pPr/>
              <a:t>23</a:t>
            </a:fld>
            <a:endParaRPr lang="en-US"/>
          </a:p>
        </p:txBody>
      </p:sp>
    </p:spTree>
    <p:extLst>
      <p:ext uri="{BB962C8B-B14F-4D97-AF65-F5344CB8AC3E}">
        <p14:creationId xmlns:p14="http://schemas.microsoft.com/office/powerpoint/2010/main" val="4003982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Studies how up</a:t>
            </a:r>
            <a:r>
              <a:rPr lang="en-US" baseline="0" dirty="0" smtClean="0"/>
              <a:t> to 40 to 60% of academic libraries collections do not circulate at all and many other titles circulate only a few times. It is expensive for libraries to maintain print collections. One study by Paul Courant &amp; Matthew Nielson for CLIR found that it costs $4.26 annually to keep one print book on the shelf. Aim of the project was to identify a set of titles that were commonly held but little used by a group of libraries and mark some for </a:t>
            </a:r>
            <a:r>
              <a:rPr lang="en-US" baseline="0" dirty="0" err="1" smtClean="0"/>
              <a:t>deselection</a:t>
            </a:r>
            <a:r>
              <a:rPr lang="en-US" baseline="0" dirty="0" smtClean="0"/>
              <a:t> while retaining copies for access in the future.</a:t>
            </a:r>
            <a:endParaRPr lang="en-US" dirty="0" smtClean="0"/>
          </a:p>
          <a:p>
            <a:endParaRPr lang="en-US" dirty="0"/>
          </a:p>
        </p:txBody>
      </p:sp>
      <p:sp>
        <p:nvSpPr>
          <p:cNvPr id="4" name="Slide Number Placeholder 3"/>
          <p:cNvSpPr>
            <a:spLocks noGrp="1"/>
          </p:cNvSpPr>
          <p:nvPr>
            <p:ph type="sldNum" sz="quarter" idx="10"/>
          </p:nvPr>
        </p:nvSpPr>
        <p:spPr/>
        <p:txBody>
          <a:bodyPr/>
          <a:lstStyle/>
          <a:p>
            <a:fld id="{E15D784A-11B0-4537-9236-FCF478A71B1E}" type="slidenum">
              <a:rPr lang="en-US" smtClean="0"/>
              <a:pPr/>
              <a:t>2</a:t>
            </a:fld>
            <a:endParaRPr lang="en-US"/>
          </a:p>
        </p:txBody>
      </p:sp>
    </p:spTree>
    <p:extLst>
      <p:ext uri="{BB962C8B-B14F-4D97-AF65-F5344CB8AC3E}">
        <p14:creationId xmlns:p14="http://schemas.microsoft.com/office/powerpoint/2010/main" val="1387954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participants needed</a:t>
            </a:r>
            <a:r>
              <a:rPr lang="en-US" baseline="0" dirty="0" smtClean="0"/>
              <a:t> space for other collections that were being merged into the library. Some wanted to take down stacks and create more inviting spaces for students.</a:t>
            </a:r>
            <a:endParaRPr lang="en-US" dirty="0"/>
          </a:p>
        </p:txBody>
      </p:sp>
      <p:sp>
        <p:nvSpPr>
          <p:cNvPr id="4" name="Slide Number Placeholder 3"/>
          <p:cNvSpPr>
            <a:spLocks noGrp="1"/>
          </p:cNvSpPr>
          <p:nvPr>
            <p:ph type="sldNum" sz="quarter" idx="10"/>
          </p:nvPr>
        </p:nvSpPr>
        <p:spPr/>
        <p:txBody>
          <a:bodyPr/>
          <a:lstStyle/>
          <a:p>
            <a:fld id="{E15D784A-11B0-4537-9236-FCF478A71B1E}" type="slidenum">
              <a:rPr lang="en-US" smtClean="0"/>
              <a:pPr/>
              <a:t>4</a:t>
            </a:fld>
            <a:endParaRPr lang="en-US"/>
          </a:p>
        </p:txBody>
      </p:sp>
    </p:spTree>
    <p:extLst>
      <p:ext uri="{BB962C8B-B14F-4D97-AF65-F5344CB8AC3E}">
        <p14:creationId xmlns:p14="http://schemas.microsoft.com/office/powerpoint/2010/main" val="4203513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GVSU one of the first libraries to work with SCS on their</a:t>
            </a:r>
            <a:r>
              <a:rPr lang="en-US" baseline="0" dirty="0" smtClean="0"/>
              <a:t> new consulting service. As they began major weeding project, began to wonder whether they were discarding items that weren’t duplicated elsewhere in the state. Wanted to be responsible member of the academic library in MI. Convened a meeting with several others in Feb. 2011 to start discussion about the possibility of expanding the project to a group. Invited myself, more or less, and they didn’t throw me out.</a:t>
            </a:r>
            <a:endParaRPr lang="en-US" dirty="0"/>
          </a:p>
        </p:txBody>
      </p:sp>
      <p:sp>
        <p:nvSpPr>
          <p:cNvPr id="4" name="Slide Number Placeholder 3"/>
          <p:cNvSpPr>
            <a:spLocks noGrp="1"/>
          </p:cNvSpPr>
          <p:nvPr>
            <p:ph type="sldNum" sz="quarter" idx="10"/>
          </p:nvPr>
        </p:nvSpPr>
        <p:spPr/>
        <p:txBody>
          <a:bodyPr/>
          <a:lstStyle/>
          <a:p>
            <a:fld id="{E15D784A-11B0-4537-9236-FCF478A71B1E}" type="slidenum">
              <a:rPr lang="en-US" smtClean="0"/>
              <a:pPr/>
              <a:t>5</a:t>
            </a:fld>
            <a:endParaRPr lang="en-US"/>
          </a:p>
        </p:txBody>
      </p:sp>
    </p:spTree>
    <p:extLst>
      <p:ext uri="{BB962C8B-B14F-4D97-AF65-F5344CB8AC3E}">
        <p14:creationId xmlns:p14="http://schemas.microsoft.com/office/powerpoint/2010/main" val="3377650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Rick </a:t>
            </a:r>
            <a:r>
              <a:rPr lang="en-US" dirty="0" err="1" smtClean="0"/>
              <a:t>Lugg</a:t>
            </a:r>
            <a:r>
              <a:rPr lang="en-US" dirty="0" smtClean="0"/>
              <a:t> &amp;  I wrote proposal</a:t>
            </a:r>
            <a:r>
              <a:rPr lang="en-US" baseline="0" dirty="0" smtClean="0"/>
              <a:t> in early spring 2011. Took to COLD directors at their May meeting, described the project, and asked for commitments to join by 8/31.</a:t>
            </a:r>
            <a:endParaRPr lang="en-US" dirty="0"/>
          </a:p>
        </p:txBody>
      </p:sp>
      <p:sp>
        <p:nvSpPr>
          <p:cNvPr id="4" name="Slide Number Placeholder 3"/>
          <p:cNvSpPr>
            <a:spLocks noGrp="1"/>
          </p:cNvSpPr>
          <p:nvPr>
            <p:ph type="sldNum" sz="quarter" idx="10"/>
          </p:nvPr>
        </p:nvSpPr>
        <p:spPr/>
        <p:txBody>
          <a:bodyPr/>
          <a:lstStyle/>
          <a:p>
            <a:fld id="{E15D784A-11B0-4537-9236-FCF478A71B1E}" type="slidenum">
              <a:rPr lang="en-US" smtClean="0"/>
              <a:pPr/>
              <a:t>6</a:t>
            </a:fld>
            <a:endParaRPr lang="en-US"/>
          </a:p>
        </p:txBody>
      </p:sp>
    </p:spTree>
    <p:extLst>
      <p:ext uri="{BB962C8B-B14F-4D97-AF65-F5344CB8AC3E}">
        <p14:creationId xmlns:p14="http://schemas.microsoft.com/office/powerpoint/2010/main" val="449915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COLD</a:t>
            </a:r>
            <a:r>
              <a:rPr lang="en-US" baseline="0" dirty="0" smtClean="0"/>
              <a:t> libraries have worked on a number of projects in the last 15 years, including joint licensing agreements and MeLCat. High degree of trust among collection development librarians, who know each other &amp; meet semi-annually to discuss issues. This project right thing at the right time – gave libraries an opportunity to demonstrate that they could tackle a project requiring significant collaboration &amp; coordination.</a:t>
            </a:r>
          </a:p>
          <a:p>
            <a:endParaRPr lang="en-US" baseline="0" dirty="0" smtClean="0"/>
          </a:p>
          <a:p>
            <a:r>
              <a:rPr lang="en-US" baseline="0" dirty="0" smtClean="0"/>
              <a:t>Libraries joined for various reasons. WSU, Michigan Tech, and SVSU had significant space concerns. CMU, as you’ll hear shortly, was interested in collection analysis and willing to join because wanting to further collaboration among COLD libraries. </a:t>
            </a:r>
            <a:endParaRPr lang="en-US" dirty="0"/>
          </a:p>
        </p:txBody>
      </p:sp>
      <p:sp>
        <p:nvSpPr>
          <p:cNvPr id="4" name="Slide Number Placeholder 3"/>
          <p:cNvSpPr>
            <a:spLocks noGrp="1"/>
          </p:cNvSpPr>
          <p:nvPr>
            <p:ph type="sldNum" sz="quarter" idx="10"/>
          </p:nvPr>
        </p:nvSpPr>
        <p:spPr/>
        <p:txBody>
          <a:bodyPr/>
          <a:lstStyle/>
          <a:p>
            <a:fld id="{E15D784A-11B0-4537-9236-FCF478A71B1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50453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Early</a:t>
            </a:r>
            <a:r>
              <a:rPr lang="en-US" baseline="0" dirty="0" smtClean="0"/>
              <a:t> discussion about nature of project. Collection analysis a given; </a:t>
            </a:r>
            <a:r>
              <a:rPr lang="en-US" baseline="0" dirty="0" err="1" smtClean="0"/>
              <a:t>deselection</a:t>
            </a:r>
            <a:r>
              <a:rPr lang="en-US" baseline="0" dirty="0" smtClean="0"/>
              <a:t> was a given. How were we going to store the items that we wanted to retain? Would this project have a significant storage component? If so, how would we do that? As project evolved, become more about shared collection management &amp; less about storage. No new storage facility would be built and books would not be moved from one library to another for storage.</a:t>
            </a:r>
            <a:endParaRPr lang="en-US" dirty="0"/>
          </a:p>
        </p:txBody>
      </p:sp>
      <p:sp>
        <p:nvSpPr>
          <p:cNvPr id="4" name="Slide Number Placeholder 3"/>
          <p:cNvSpPr>
            <a:spLocks noGrp="1"/>
          </p:cNvSpPr>
          <p:nvPr>
            <p:ph type="sldNum" sz="quarter" idx="10"/>
          </p:nvPr>
        </p:nvSpPr>
        <p:spPr/>
        <p:txBody>
          <a:bodyPr/>
          <a:lstStyle/>
          <a:p>
            <a:fld id="{E15D784A-11B0-4537-9236-FCF478A71B1E}" type="slidenum">
              <a:rPr lang="en-US" smtClean="0"/>
              <a:pPr/>
              <a:t>8</a:t>
            </a:fld>
            <a:endParaRPr lang="en-US"/>
          </a:p>
        </p:txBody>
      </p:sp>
    </p:spTree>
    <p:extLst>
      <p:ext uri="{BB962C8B-B14F-4D97-AF65-F5344CB8AC3E}">
        <p14:creationId xmlns:p14="http://schemas.microsoft.com/office/powerpoint/2010/main" val="3893217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libraries would be designated as retention libraries. They would commit to keep the title and would use the 583 field</a:t>
            </a:r>
            <a:r>
              <a:rPr lang="en-US" baseline="0" dirty="0" smtClean="0"/>
              <a:t> to show their retention commitments.</a:t>
            </a:r>
            <a:endParaRPr lang="en-US" dirty="0"/>
          </a:p>
        </p:txBody>
      </p:sp>
      <p:sp>
        <p:nvSpPr>
          <p:cNvPr id="4" name="Slide Number Placeholder 3"/>
          <p:cNvSpPr>
            <a:spLocks noGrp="1"/>
          </p:cNvSpPr>
          <p:nvPr>
            <p:ph type="sldNum" sz="quarter" idx="10"/>
          </p:nvPr>
        </p:nvSpPr>
        <p:spPr/>
        <p:txBody>
          <a:bodyPr/>
          <a:lstStyle/>
          <a:p>
            <a:fld id="{C9E47C39-BEC0-4003-B3D2-6A21F4ECF762}" type="slidenum">
              <a:rPr lang="en-US" smtClean="0"/>
              <a:t>9</a:t>
            </a:fld>
            <a:endParaRPr lang="en-US"/>
          </a:p>
        </p:txBody>
      </p:sp>
    </p:spTree>
    <p:extLst>
      <p:ext uri="{BB962C8B-B14F-4D97-AF65-F5344CB8AC3E}">
        <p14:creationId xmlns:p14="http://schemas.microsoft.com/office/powerpoint/2010/main" val="1732268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5D784A-11B0-4537-9236-FCF478A71B1E}" type="slidenum">
              <a:rPr lang="en-US" smtClean="0"/>
              <a:pPr/>
              <a:t>12</a:t>
            </a:fld>
            <a:endParaRPr lang="en-US"/>
          </a:p>
        </p:txBody>
      </p:sp>
    </p:spTree>
    <p:extLst>
      <p:ext uri="{BB962C8B-B14F-4D97-AF65-F5344CB8AC3E}">
        <p14:creationId xmlns:p14="http://schemas.microsoft.com/office/powerpoint/2010/main" val="3840398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7A8175A6-C700-4CF4-A3EF-CECFB7D75C02}" type="datetimeFigureOut">
              <a:rPr lang="en-US" smtClean="0"/>
              <a:pPr/>
              <a:t>10/29/2013</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E8B45149-832C-46E3-A679-23BECD6F2207}"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228348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8175A6-C700-4CF4-A3EF-CECFB7D75C02}" type="datetimeFigureOut">
              <a:rPr lang="en-US" smtClean="0"/>
              <a:pPr/>
              <a:t>10/29/2013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45149-832C-46E3-A679-23BECD6F2207}" type="slidenum">
              <a:rPr lang="en-US" smtClean="0"/>
              <a:pPr/>
              <a:t>‹#›</a:t>
            </a:fld>
            <a:endParaRPr lang="en-US"/>
          </a:p>
        </p:txBody>
      </p:sp>
    </p:spTree>
    <p:extLst>
      <p:ext uri="{BB962C8B-B14F-4D97-AF65-F5344CB8AC3E}">
        <p14:creationId xmlns:p14="http://schemas.microsoft.com/office/powerpoint/2010/main" val="2482498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8175A6-C700-4CF4-A3EF-CECFB7D75C02}" type="datetimeFigureOut">
              <a:rPr lang="en-US" smtClean="0"/>
              <a:pPr/>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45149-832C-46E3-A679-23BECD6F2207}" type="slidenum">
              <a:rPr lang="en-US" smtClean="0"/>
              <a:pPr/>
              <a:t>‹#›</a:t>
            </a:fld>
            <a:endParaRPr lang="en-US"/>
          </a:p>
        </p:txBody>
      </p:sp>
    </p:spTree>
    <p:extLst>
      <p:ext uri="{BB962C8B-B14F-4D97-AF65-F5344CB8AC3E}">
        <p14:creationId xmlns:p14="http://schemas.microsoft.com/office/powerpoint/2010/main" val="45406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8175A6-C700-4CF4-A3EF-CECFB7D75C02}" type="datetimeFigureOut">
              <a:rPr lang="en-US" smtClean="0"/>
              <a:pPr/>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45149-832C-46E3-A679-23BECD6F2207}" type="slidenum">
              <a:rPr lang="en-US" smtClean="0"/>
              <a:pPr/>
              <a:t>‹#›</a:t>
            </a:fld>
            <a:endParaRPr lang="en-US"/>
          </a:p>
        </p:txBody>
      </p:sp>
    </p:spTree>
    <p:extLst>
      <p:ext uri="{BB962C8B-B14F-4D97-AF65-F5344CB8AC3E}">
        <p14:creationId xmlns:p14="http://schemas.microsoft.com/office/powerpoint/2010/main" val="569466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8175A6-C700-4CF4-A3EF-CECFB7D75C02}" type="datetimeFigureOut">
              <a:rPr lang="en-US" smtClean="0"/>
              <a:pPr/>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45149-832C-46E3-A679-23BECD6F2207}" type="slidenum">
              <a:rPr lang="en-US" smtClean="0"/>
              <a:pPr/>
              <a:t>‹#›</a:t>
            </a:fld>
            <a:endParaRPr lang="en-US"/>
          </a:p>
        </p:txBody>
      </p:sp>
    </p:spTree>
    <p:extLst>
      <p:ext uri="{BB962C8B-B14F-4D97-AF65-F5344CB8AC3E}">
        <p14:creationId xmlns:p14="http://schemas.microsoft.com/office/powerpoint/2010/main" val="1491325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8175A6-C700-4CF4-A3EF-CECFB7D75C02}" type="datetimeFigureOut">
              <a:rPr lang="en-US" smtClean="0"/>
              <a:pPr/>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45149-832C-46E3-A679-23BECD6F2207}" type="slidenum">
              <a:rPr lang="en-US" smtClean="0"/>
              <a:pPr/>
              <a:t>‹#›</a:t>
            </a:fld>
            <a:endParaRPr lang="en-US"/>
          </a:p>
        </p:txBody>
      </p:sp>
    </p:spTree>
    <p:extLst>
      <p:ext uri="{BB962C8B-B14F-4D97-AF65-F5344CB8AC3E}">
        <p14:creationId xmlns:p14="http://schemas.microsoft.com/office/powerpoint/2010/main" val="2420829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8175A6-C700-4CF4-A3EF-CECFB7D75C02}" type="datetimeFigureOut">
              <a:rPr lang="en-US" smtClean="0"/>
              <a:pPr/>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45149-832C-46E3-A679-23BECD6F2207}" type="slidenum">
              <a:rPr lang="en-US" smtClean="0"/>
              <a:pPr/>
              <a:t>‹#›</a:t>
            </a:fld>
            <a:endParaRPr lang="en-US"/>
          </a:p>
        </p:txBody>
      </p:sp>
    </p:spTree>
    <p:extLst>
      <p:ext uri="{BB962C8B-B14F-4D97-AF65-F5344CB8AC3E}">
        <p14:creationId xmlns:p14="http://schemas.microsoft.com/office/powerpoint/2010/main" val="525814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8175A6-C700-4CF4-A3EF-CECFB7D75C02}" type="datetimeFigureOut">
              <a:rPr lang="en-US" smtClean="0"/>
              <a:pPr/>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45149-832C-46E3-A679-23BECD6F2207}" type="slidenum">
              <a:rPr lang="en-US" smtClean="0"/>
              <a:pPr/>
              <a:t>‹#›</a:t>
            </a:fld>
            <a:endParaRPr lang="en-US"/>
          </a:p>
        </p:txBody>
      </p:sp>
    </p:spTree>
    <p:extLst>
      <p:ext uri="{BB962C8B-B14F-4D97-AF65-F5344CB8AC3E}">
        <p14:creationId xmlns:p14="http://schemas.microsoft.com/office/powerpoint/2010/main" val="2340920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8175A6-C700-4CF4-A3EF-CECFB7D75C02}" type="datetimeFigureOut">
              <a:rPr lang="en-US" smtClean="0"/>
              <a:pPr/>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45149-832C-46E3-A679-23BECD6F2207}" type="slidenum">
              <a:rPr lang="en-US" smtClean="0"/>
              <a:pPr/>
              <a:t>‹#›</a:t>
            </a:fld>
            <a:endParaRPr lang="en-US"/>
          </a:p>
        </p:txBody>
      </p:sp>
    </p:spTree>
    <p:extLst>
      <p:ext uri="{BB962C8B-B14F-4D97-AF65-F5344CB8AC3E}">
        <p14:creationId xmlns:p14="http://schemas.microsoft.com/office/powerpoint/2010/main" val="198489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7A8175A6-C700-4CF4-A3EF-CECFB7D75C02}" type="datetimeFigureOut">
              <a:rPr lang="en-US" smtClean="0"/>
              <a:pPr/>
              <a:t>10/29/2013</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E8B45149-832C-46E3-A679-23BECD6F2207}" type="slidenum">
              <a:rPr lang="en-US" smtClean="0"/>
              <a:pPr/>
              <a:t>‹#›</a:t>
            </a:fld>
            <a:endParaRPr lang="en-US"/>
          </a:p>
        </p:txBody>
      </p:sp>
    </p:spTree>
    <p:extLst>
      <p:ext uri="{BB962C8B-B14F-4D97-AF65-F5344CB8AC3E}">
        <p14:creationId xmlns:p14="http://schemas.microsoft.com/office/powerpoint/2010/main" val="3654008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8175A6-C700-4CF4-A3EF-CECFB7D75C02}" type="datetimeFigureOut">
              <a:rPr lang="en-US" smtClean="0"/>
              <a:pPr/>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E8B45149-832C-46E3-A679-23BECD6F2207}" type="slidenum">
              <a:rPr lang="en-US" smtClean="0"/>
              <a:pPr/>
              <a:t>‹#›</a:t>
            </a:fld>
            <a:endParaRPr lang="en-US"/>
          </a:p>
        </p:txBody>
      </p:sp>
    </p:spTree>
    <p:extLst>
      <p:ext uri="{BB962C8B-B14F-4D97-AF65-F5344CB8AC3E}">
        <p14:creationId xmlns:p14="http://schemas.microsoft.com/office/powerpoint/2010/main" val="218643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8175A6-C700-4CF4-A3EF-CECFB7D75C02}" type="datetimeFigureOut">
              <a:rPr lang="en-US" smtClean="0"/>
              <a:pPr/>
              <a:t>10/29/2013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45149-832C-46E3-A679-23BECD6F2207}" type="slidenum">
              <a:rPr lang="en-US" smtClean="0"/>
              <a:pPr/>
              <a:t>‹#›</a:t>
            </a:fld>
            <a:endParaRPr lang="en-US"/>
          </a:p>
        </p:txBody>
      </p:sp>
    </p:spTree>
    <p:extLst>
      <p:ext uri="{BB962C8B-B14F-4D97-AF65-F5344CB8AC3E}">
        <p14:creationId xmlns:p14="http://schemas.microsoft.com/office/powerpoint/2010/main" val="3504352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8175A6-C700-4CF4-A3EF-CECFB7D75C02}" type="datetimeFigureOut">
              <a:rPr lang="en-US" smtClean="0"/>
              <a:pPr/>
              <a:t>10/29/2013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B45149-832C-46E3-A679-23BECD6F2207}" type="slidenum">
              <a:rPr lang="en-US" smtClean="0"/>
              <a:pPr/>
              <a:t>‹#›</a:t>
            </a:fld>
            <a:endParaRPr lang="en-US"/>
          </a:p>
        </p:txBody>
      </p:sp>
    </p:spTree>
    <p:extLst>
      <p:ext uri="{BB962C8B-B14F-4D97-AF65-F5344CB8AC3E}">
        <p14:creationId xmlns:p14="http://schemas.microsoft.com/office/powerpoint/2010/main" val="2328247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8175A6-C700-4CF4-A3EF-CECFB7D75C02}" type="datetimeFigureOut">
              <a:rPr lang="en-US" smtClean="0"/>
              <a:pPr/>
              <a:t>10/29/2013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B45149-832C-46E3-A679-23BECD6F2207}" type="slidenum">
              <a:rPr lang="en-US" smtClean="0"/>
              <a:pPr/>
              <a:t>‹#›</a:t>
            </a:fld>
            <a:endParaRPr lang="en-US"/>
          </a:p>
        </p:txBody>
      </p:sp>
    </p:spTree>
    <p:extLst>
      <p:ext uri="{BB962C8B-B14F-4D97-AF65-F5344CB8AC3E}">
        <p14:creationId xmlns:p14="http://schemas.microsoft.com/office/powerpoint/2010/main" val="2956543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175A6-C700-4CF4-A3EF-CECFB7D75C02}" type="datetimeFigureOut">
              <a:rPr lang="en-US" smtClean="0"/>
              <a:pPr/>
              <a:t>10/29/2013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B45149-832C-46E3-A679-23BECD6F2207}" type="slidenum">
              <a:rPr lang="en-US" smtClean="0"/>
              <a:pPr/>
              <a:t>‹#›</a:t>
            </a:fld>
            <a:endParaRPr lang="en-US"/>
          </a:p>
        </p:txBody>
      </p:sp>
    </p:spTree>
    <p:extLst>
      <p:ext uri="{BB962C8B-B14F-4D97-AF65-F5344CB8AC3E}">
        <p14:creationId xmlns:p14="http://schemas.microsoft.com/office/powerpoint/2010/main" val="515794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8175A6-C700-4CF4-A3EF-CECFB7D75C02}" type="datetimeFigureOut">
              <a:rPr lang="en-US" smtClean="0"/>
              <a:pPr/>
              <a:t>10/29/2013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45149-832C-46E3-A679-23BECD6F2207}" type="slidenum">
              <a:rPr lang="en-US" smtClean="0"/>
              <a:pPr/>
              <a:t>‹#›</a:t>
            </a:fld>
            <a:endParaRPr lang="en-US"/>
          </a:p>
        </p:txBody>
      </p:sp>
    </p:spTree>
    <p:extLst>
      <p:ext uri="{BB962C8B-B14F-4D97-AF65-F5344CB8AC3E}">
        <p14:creationId xmlns:p14="http://schemas.microsoft.com/office/powerpoint/2010/main" val="2274400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8175A6-C700-4CF4-A3EF-CECFB7D75C02}" type="datetimeFigureOut">
              <a:rPr lang="en-US" smtClean="0"/>
              <a:pPr/>
              <a:t>10/29/2013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45149-832C-46E3-A679-23BECD6F2207}" type="slidenum">
              <a:rPr lang="en-US" smtClean="0"/>
              <a:pPr/>
              <a:t>‹#›</a:t>
            </a:fld>
            <a:endParaRPr lang="en-US"/>
          </a:p>
        </p:txBody>
      </p:sp>
    </p:spTree>
    <p:extLst>
      <p:ext uri="{BB962C8B-B14F-4D97-AF65-F5344CB8AC3E}">
        <p14:creationId xmlns:p14="http://schemas.microsoft.com/office/powerpoint/2010/main" val="3668260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A8175A6-C700-4CF4-A3EF-CECFB7D75C02}" type="datetimeFigureOut">
              <a:rPr lang="en-US" smtClean="0"/>
              <a:pPr/>
              <a:t>10/29/2013</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8B45149-832C-46E3-A679-23BECD6F2207}" type="slidenum">
              <a:rPr lang="en-US" smtClean="0"/>
              <a:pPr/>
              <a:t>‹#›</a:t>
            </a:fld>
            <a:endParaRPr lang="en-US"/>
          </a:p>
        </p:txBody>
      </p:sp>
    </p:spTree>
    <p:extLst>
      <p:ext uri="{BB962C8B-B14F-4D97-AF65-F5344CB8AC3E}">
        <p14:creationId xmlns:p14="http://schemas.microsoft.com/office/powerpoint/2010/main" val="889723918"/>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676400" y="1371600"/>
            <a:ext cx="6096000" cy="2057400"/>
          </a:xfrm>
        </p:spPr>
        <p:txBody>
          <a:bodyPr>
            <a:noAutofit/>
          </a:bodyPr>
          <a:lstStyle/>
          <a:p>
            <a:pPr algn="ctr"/>
            <a:r>
              <a:rPr lang="en-US" sz="4800" b="1" dirty="0" smtClean="0">
                <a:ln w="3175" cmpd="sng">
                  <a:gradFill>
                    <a:gsLst>
                      <a:gs pos="0">
                        <a:schemeClr val="tx2">
                          <a:lumMod val="60000"/>
                          <a:lumOff val="40000"/>
                        </a:schemeClr>
                      </a:gs>
                      <a:gs pos="50000">
                        <a:schemeClr val="tx2">
                          <a:lumMod val="60000"/>
                          <a:lumOff val="40000"/>
                        </a:schemeClr>
                      </a:gs>
                      <a:gs pos="100000">
                        <a:schemeClr val="tx2">
                          <a:lumMod val="60000"/>
                          <a:lumOff val="40000"/>
                        </a:schemeClr>
                      </a:gs>
                    </a:gsLst>
                    <a:lin ang="5400000" scaled="0"/>
                  </a:gradFill>
                  <a:prstDash val="solid"/>
                </a:ln>
                <a:gradFill>
                  <a:gsLst>
                    <a:gs pos="0">
                      <a:schemeClr val="tx2">
                        <a:lumMod val="75000"/>
                      </a:schemeClr>
                    </a:gs>
                    <a:gs pos="100000">
                      <a:schemeClr val="tx2">
                        <a:lumMod val="60000"/>
                        <a:lumOff val="40000"/>
                      </a:schemeClr>
                    </a:gs>
                  </a:gsLst>
                  <a:lin ang="16200000" scaled="0"/>
                </a:gradFill>
                <a:effectLst>
                  <a:outerShdw blurRad="101600" dist="38100" dir="3180000" algn="t" rotWithShape="0">
                    <a:prstClr val="black">
                      <a:alpha val="22000"/>
                    </a:prstClr>
                  </a:outerShdw>
                </a:effectLst>
                <a:cs typeface="Arial" pitchFamily="34" charset="0"/>
              </a:rPr>
              <a:t>Michigan Shared Print Initiative</a:t>
            </a:r>
            <a:endParaRPr lang="en-US" sz="4800" b="1" dirty="0">
              <a:ln w="3175" cmpd="sng">
                <a:gradFill>
                  <a:gsLst>
                    <a:gs pos="0">
                      <a:schemeClr val="tx2">
                        <a:lumMod val="60000"/>
                        <a:lumOff val="40000"/>
                      </a:schemeClr>
                    </a:gs>
                    <a:gs pos="50000">
                      <a:schemeClr val="tx2">
                        <a:lumMod val="60000"/>
                        <a:lumOff val="40000"/>
                      </a:schemeClr>
                    </a:gs>
                    <a:gs pos="100000">
                      <a:schemeClr val="tx2">
                        <a:lumMod val="60000"/>
                        <a:lumOff val="40000"/>
                      </a:schemeClr>
                    </a:gs>
                  </a:gsLst>
                  <a:lin ang="5400000" scaled="0"/>
                </a:gradFill>
                <a:prstDash val="solid"/>
              </a:ln>
              <a:gradFill>
                <a:gsLst>
                  <a:gs pos="0">
                    <a:schemeClr val="tx2">
                      <a:lumMod val="75000"/>
                    </a:schemeClr>
                  </a:gs>
                  <a:gs pos="100000">
                    <a:schemeClr val="tx2">
                      <a:lumMod val="60000"/>
                      <a:lumOff val="40000"/>
                    </a:schemeClr>
                  </a:gs>
                </a:gsLst>
                <a:lin ang="16200000" scaled="0"/>
              </a:gradFill>
              <a:effectLst>
                <a:outerShdw blurRad="101600" dist="38100" dir="3180000" algn="t" rotWithShape="0">
                  <a:prstClr val="black">
                    <a:alpha val="22000"/>
                  </a:prstClr>
                </a:outerShdw>
              </a:effectLst>
              <a:cs typeface="Arial" pitchFamily="34" charset="0"/>
            </a:endParaRPr>
          </a:p>
        </p:txBody>
      </p:sp>
      <p:pic>
        <p:nvPicPr>
          <p:cNvPr id="10" name="Picture 9" descr="MCLS_logo_full.png"/>
          <p:cNvPicPr>
            <a:picLocks noChangeAspect="1"/>
          </p:cNvPicPr>
          <p:nvPr/>
        </p:nvPicPr>
        <p:blipFill>
          <a:blip r:embed="rId4" cstate="print"/>
          <a:stretch>
            <a:fillRect/>
          </a:stretch>
        </p:blipFill>
        <p:spPr>
          <a:xfrm>
            <a:off x="5638800" y="5029200"/>
            <a:ext cx="3153642" cy="152483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Collection Analysis</a:t>
            </a:r>
            <a:endParaRPr lang="en-US" dirty="0"/>
          </a:p>
        </p:txBody>
      </p:sp>
      <p:sp>
        <p:nvSpPr>
          <p:cNvPr id="3" name="Content Placeholder 2"/>
          <p:cNvSpPr>
            <a:spLocks noGrp="1"/>
          </p:cNvSpPr>
          <p:nvPr>
            <p:ph idx="1"/>
          </p:nvPr>
        </p:nvSpPr>
        <p:spPr/>
        <p:txBody>
          <a:bodyPr>
            <a:normAutofit lnSpcReduction="10000"/>
          </a:bodyPr>
          <a:lstStyle/>
          <a:p>
            <a:r>
              <a:rPr lang="en-US" dirty="0" smtClean="0"/>
              <a:t>Fall 2011</a:t>
            </a:r>
          </a:p>
          <a:p>
            <a:r>
              <a:rPr lang="en-US" dirty="0" smtClean="0"/>
              <a:t>Early 2012 ready for group analysis</a:t>
            </a:r>
          </a:p>
          <a:p>
            <a:r>
              <a:rPr lang="en-US" dirty="0" smtClean="0"/>
              <a:t>Initial estimate of total overlap high</a:t>
            </a:r>
          </a:p>
          <a:p>
            <a:r>
              <a:rPr lang="en-US" dirty="0" smtClean="0"/>
              <a:t>Intense discussion about allocations</a:t>
            </a:r>
          </a:p>
          <a:p>
            <a:r>
              <a:rPr lang="en-US" dirty="0" smtClean="0"/>
              <a:t>Pressure to act</a:t>
            </a:r>
          </a:p>
          <a:p>
            <a:pPr lvl="1"/>
            <a:r>
              <a:rPr lang="en-US" dirty="0" smtClean="0"/>
              <a:t>SVSU &amp; education collection</a:t>
            </a:r>
          </a:p>
          <a:p>
            <a:r>
              <a:rPr lang="en-US" dirty="0" smtClean="0"/>
              <a:t>Let’s Make a Deal</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9342" y="5715000"/>
            <a:ext cx="703109" cy="710835"/>
          </a:xfrm>
          <a:prstGeom prst="rect">
            <a:avLst/>
          </a:prstGeom>
        </p:spPr>
      </p:pic>
    </p:spTree>
    <p:extLst>
      <p:ext uri="{BB962C8B-B14F-4D97-AF65-F5344CB8AC3E}">
        <p14:creationId xmlns:p14="http://schemas.microsoft.com/office/powerpoint/2010/main" val="3731764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Allocation of titles</a:t>
            </a:r>
            <a:endParaRPr lang="en-US" dirty="0"/>
          </a:p>
        </p:txBody>
      </p:sp>
      <p:graphicFrame>
        <p:nvGraphicFramePr>
          <p:cNvPr id="4" name="Content Placeholder 5"/>
          <p:cNvGraphicFramePr>
            <a:graphicFrameLocks/>
          </p:cNvGraphicFramePr>
          <p:nvPr>
            <p:extLst>
              <p:ext uri="{D42A27DB-BD31-4B8C-83A1-F6EECF244321}">
                <p14:modId xmlns:p14="http://schemas.microsoft.com/office/powerpoint/2010/main" val="61032390"/>
              </p:ext>
            </p:extLst>
          </p:nvPr>
        </p:nvGraphicFramePr>
        <p:xfrm>
          <a:off x="1143000" y="2209800"/>
          <a:ext cx="7289804" cy="3235960"/>
        </p:xfrm>
        <a:graphic>
          <a:graphicData uri="http://schemas.openxmlformats.org/drawingml/2006/table">
            <a:tbl>
              <a:tblPr firstRow="1" bandRow="1">
                <a:tableStyleId>{5C22544A-7EE6-4342-B048-85BDC9FD1C3A}</a:tableStyleId>
              </a:tblPr>
              <a:tblGrid>
                <a:gridCol w="1822451"/>
                <a:gridCol w="1822451"/>
                <a:gridCol w="1822451"/>
                <a:gridCol w="1822451"/>
              </a:tblGrid>
              <a:tr h="370840">
                <a:tc>
                  <a:txBody>
                    <a:bodyPr/>
                    <a:lstStyle/>
                    <a:p>
                      <a:r>
                        <a:rPr lang="en-US" dirty="0" smtClean="0"/>
                        <a:t>Library</a:t>
                      </a:r>
                      <a:endParaRPr lang="en-US" dirty="0"/>
                    </a:p>
                  </a:txBody>
                  <a:tcPr marL="80997" marR="80997"/>
                </a:tc>
                <a:tc>
                  <a:txBody>
                    <a:bodyPr/>
                    <a:lstStyle/>
                    <a:p>
                      <a:pPr algn="ctr"/>
                      <a:r>
                        <a:rPr lang="en-US" dirty="0" smtClean="0"/>
                        <a:t>Unique Titles</a:t>
                      </a:r>
                      <a:endParaRPr lang="en-US" dirty="0"/>
                    </a:p>
                  </a:txBody>
                  <a:tcPr marL="80997" marR="80997"/>
                </a:tc>
                <a:tc>
                  <a:txBody>
                    <a:bodyPr/>
                    <a:lstStyle/>
                    <a:p>
                      <a:pPr algn="ctr"/>
                      <a:r>
                        <a:rPr lang="en-US" dirty="0" smtClean="0"/>
                        <a:t>Retention</a:t>
                      </a:r>
                      <a:r>
                        <a:rPr lang="en-US" baseline="0" dirty="0" smtClean="0"/>
                        <a:t> Count</a:t>
                      </a:r>
                      <a:endParaRPr lang="en-US" dirty="0"/>
                    </a:p>
                  </a:txBody>
                  <a:tcPr marL="80997" marR="80997"/>
                </a:tc>
                <a:tc>
                  <a:txBody>
                    <a:bodyPr/>
                    <a:lstStyle/>
                    <a:p>
                      <a:pPr algn="ctr"/>
                      <a:r>
                        <a:rPr lang="en-US" dirty="0" smtClean="0"/>
                        <a:t>Withdrawal Count</a:t>
                      </a:r>
                      <a:endParaRPr lang="en-US" dirty="0"/>
                    </a:p>
                  </a:txBody>
                  <a:tcPr marL="80997" marR="80997"/>
                </a:tc>
              </a:tr>
              <a:tr h="370840">
                <a:tc>
                  <a:txBody>
                    <a:bodyPr/>
                    <a:lstStyle/>
                    <a:p>
                      <a:r>
                        <a:rPr lang="en-US" dirty="0" smtClean="0"/>
                        <a:t>CMU</a:t>
                      </a:r>
                      <a:endParaRPr lang="en-US" dirty="0"/>
                    </a:p>
                  </a:txBody>
                  <a:tcPr marL="80997" marR="80997"/>
                </a:tc>
                <a:tc>
                  <a:txBody>
                    <a:bodyPr/>
                    <a:lstStyle/>
                    <a:p>
                      <a:pPr algn="ctr"/>
                      <a:r>
                        <a:rPr lang="en-US" dirty="0" smtClean="0"/>
                        <a:t>17,625</a:t>
                      </a:r>
                      <a:endParaRPr lang="en-US" dirty="0"/>
                    </a:p>
                  </a:txBody>
                  <a:tcPr marL="80997" marR="80997"/>
                </a:tc>
                <a:tc>
                  <a:txBody>
                    <a:bodyPr/>
                    <a:lstStyle/>
                    <a:p>
                      <a:pPr algn="ctr"/>
                      <a:r>
                        <a:rPr lang="en-US" dirty="0" smtClean="0"/>
                        <a:t>204,686</a:t>
                      </a:r>
                      <a:endParaRPr lang="en-US" dirty="0"/>
                    </a:p>
                  </a:txBody>
                  <a:tcPr marL="80997" marR="80997"/>
                </a:tc>
                <a:tc>
                  <a:txBody>
                    <a:bodyPr/>
                    <a:lstStyle/>
                    <a:p>
                      <a:pPr algn="ctr"/>
                      <a:r>
                        <a:rPr lang="en-US" dirty="0" smtClean="0"/>
                        <a:t>37,438</a:t>
                      </a:r>
                      <a:endParaRPr lang="en-US" dirty="0"/>
                    </a:p>
                  </a:txBody>
                  <a:tcPr marL="80997" marR="80997"/>
                </a:tc>
              </a:tr>
              <a:tr h="370840">
                <a:tc>
                  <a:txBody>
                    <a:bodyPr/>
                    <a:lstStyle/>
                    <a:p>
                      <a:r>
                        <a:rPr lang="en-US" dirty="0" smtClean="0"/>
                        <a:t>EMU</a:t>
                      </a:r>
                      <a:endParaRPr lang="en-US" dirty="0"/>
                    </a:p>
                  </a:txBody>
                  <a:tcPr marL="80997" marR="80997"/>
                </a:tc>
                <a:tc>
                  <a:txBody>
                    <a:bodyPr/>
                    <a:lstStyle/>
                    <a:p>
                      <a:pPr algn="ctr"/>
                      <a:r>
                        <a:rPr lang="en-US" dirty="0" smtClean="0"/>
                        <a:t>30,029</a:t>
                      </a:r>
                      <a:endParaRPr lang="en-US" dirty="0"/>
                    </a:p>
                  </a:txBody>
                  <a:tcPr marL="80997" marR="80997"/>
                </a:tc>
                <a:tc>
                  <a:txBody>
                    <a:bodyPr/>
                    <a:lstStyle/>
                    <a:p>
                      <a:pPr algn="ctr"/>
                      <a:r>
                        <a:rPr lang="en-US" dirty="0" smtClean="0"/>
                        <a:t>172,423</a:t>
                      </a:r>
                      <a:endParaRPr lang="en-US" dirty="0"/>
                    </a:p>
                  </a:txBody>
                  <a:tcPr marL="80997" marR="80997"/>
                </a:tc>
                <a:tc>
                  <a:txBody>
                    <a:bodyPr/>
                    <a:lstStyle/>
                    <a:p>
                      <a:pPr algn="ctr"/>
                      <a:r>
                        <a:rPr lang="en-US" dirty="0" smtClean="0"/>
                        <a:t>67,221</a:t>
                      </a:r>
                      <a:endParaRPr lang="en-US" dirty="0"/>
                    </a:p>
                  </a:txBody>
                  <a:tcPr marL="80997" marR="80997"/>
                </a:tc>
              </a:tr>
              <a:tr h="370840">
                <a:tc>
                  <a:txBody>
                    <a:bodyPr/>
                    <a:lstStyle/>
                    <a:p>
                      <a:r>
                        <a:rPr lang="en-US" dirty="0" smtClean="0"/>
                        <a:t>GVSU</a:t>
                      </a:r>
                      <a:endParaRPr lang="en-US" dirty="0"/>
                    </a:p>
                  </a:txBody>
                  <a:tcPr marL="80997" marR="80997"/>
                </a:tc>
                <a:tc>
                  <a:txBody>
                    <a:bodyPr/>
                    <a:lstStyle/>
                    <a:p>
                      <a:pPr algn="ctr"/>
                      <a:r>
                        <a:rPr lang="en-US" dirty="0" smtClean="0"/>
                        <a:t>4,928</a:t>
                      </a:r>
                      <a:endParaRPr lang="en-US" dirty="0"/>
                    </a:p>
                  </a:txBody>
                  <a:tcPr marL="80997" marR="80997"/>
                </a:tc>
                <a:tc>
                  <a:txBody>
                    <a:bodyPr/>
                    <a:lstStyle/>
                    <a:p>
                      <a:pPr algn="ctr"/>
                      <a:r>
                        <a:rPr lang="en-US" dirty="0" smtClean="0"/>
                        <a:t>45,497</a:t>
                      </a:r>
                      <a:endParaRPr lang="en-US" dirty="0"/>
                    </a:p>
                  </a:txBody>
                  <a:tcPr marL="80997" marR="80997"/>
                </a:tc>
                <a:tc>
                  <a:txBody>
                    <a:bodyPr/>
                    <a:lstStyle/>
                    <a:p>
                      <a:pPr algn="ctr"/>
                      <a:r>
                        <a:rPr lang="en-US" dirty="0" smtClean="0"/>
                        <a:t>49,654</a:t>
                      </a:r>
                      <a:endParaRPr lang="en-US" dirty="0"/>
                    </a:p>
                  </a:txBody>
                  <a:tcPr marL="80997" marR="80997"/>
                </a:tc>
              </a:tr>
              <a:tr h="370840">
                <a:tc>
                  <a:txBody>
                    <a:bodyPr/>
                    <a:lstStyle/>
                    <a:p>
                      <a:r>
                        <a:rPr lang="en-US" dirty="0" smtClean="0"/>
                        <a:t>MTU</a:t>
                      </a:r>
                      <a:endParaRPr lang="en-US" dirty="0"/>
                    </a:p>
                  </a:txBody>
                  <a:tcPr marL="80997" marR="80997"/>
                </a:tc>
                <a:tc>
                  <a:txBody>
                    <a:bodyPr/>
                    <a:lstStyle/>
                    <a:p>
                      <a:pPr algn="ctr"/>
                      <a:r>
                        <a:rPr lang="en-US" dirty="0" smtClean="0"/>
                        <a:t>9,510</a:t>
                      </a:r>
                      <a:endParaRPr lang="en-US" dirty="0"/>
                    </a:p>
                  </a:txBody>
                  <a:tcPr marL="80997" marR="80997"/>
                </a:tc>
                <a:tc>
                  <a:txBody>
                    <a:bodyPr/>
                    <a:lstStyle/>
                    <a:p>
                      <a:pPr algn="ctr"/>
                      <a:r>
                        <a:rPr lang="en-US" dirty="0" smtClean="0"/>
                        <a:t>24,899</a:t>
                      </a:r>
                      <a:endParaRPr lang="en-US" dirty="0"/>
                    </a:p>
                  </a:txBody>
                  <a:tcPr marL="80997" marR="80997"/>
                </a:tc>
                <a:tc>
                  <a:txBody>
                    <a:bodyPr/>
                    <a:lstStyle/>
                    <a:p>
                      <a:pPr algn="ctr"/>
                      <a:r>
                        <a:rPr lang="en-US" dirty="0" smtClean="0"/>
                        <a:t>48,655</a:t>
                      </a:r>
                      <a:endParaRPr lang="en-US" dirty="0"/>
                    </a:p>
                  </a:txBody>
                  <a:tcPr marL="80997" marR="80997"/>
                </a:tc>
              </a:tr>
              <a:tr h="370840">
                <a:tc>
                  <a:txBody>
                    <a:bodyPr/>
                    <a:lstStyle/>
                    <a:p>
                      <a:r>
                        <a:rPr lang="en-US" dirty="0" smtClean="0"/>
                        <a:t>SVSU</a:t>
                      </a:r>
                      <a:endParaRPr lang="en-US" dirty="0"/>
                    </a:p>
                  </a:txBody>
                  <a:tcPr marL="80997" marR="80997"/>
                </a:tc>
                <a:tc>
                  <a:txBody>
                    <a:bodyPr/>
                    <a:lstStyle/>
                    <a:p>
                      <a:pPr algn="ctr"/>
                      <a:r>
                        <a:rPr lang="en-US" dirty="0" smtClean="0"/>
                        <a:t>5,656</a:t>
                      </a:r>
                      <a:endParaRPr lang="en-US" dirty="0"/>
                    </a:p>
                  </a:txBody>
                  <a:tcPr marL="80997" marR="80997"/>
                </a:tc>
                <a:tc>
                  <a:txBody>
                    <a:bodyPr/>
                    <a:lstStyle/>
                    <a:p>
                      <a:pPr algn="ctr"/>
                      <a:r>
                        <a:rPr lang="en-US" dirty="0" smtClean="0"/>
                        <a:t>30,094</a:t>
                      </a:r>
                      <a:endParaRPr lang="en-US" dirty="0"/>
                    </a:p>
                  </a:txBody>
                  <a:tcPr marL="80997" marR="80997"/>
                </a:tc>
                <a:tc>
                  <a:txBody>
                    <a:bodyPr/>
                    <a:lstStyle/>
                    <a:p>
                      <a:pPr algn="ctr"/>
                      <a:r>
                        <a:rPr lang="en-US" dirty="0" smtClean="0"/>
                        <a:t>53,724</a:t>
                      </a:r>
                      <a:endParaRPr lang="en-US" dirty="0"/>
                    </a:p>
                  </a:txBody>
                  <a:tcPr marL="80997" marR="80997"/>
                </a:tc>
              </a:tr>
              <a:tr h="370840">
                <a:tc>
                  <a:txBody>
                    <a:bodyPr/>
                    <a:lstStyle/>
                    <a:p>
                      <a:r>
                        <a:rPr lang="en-US" dirty="0" smtClean="0"/>
                        <a:t>WSU</a:t>
                      </a:r>
                      <a:endParaRPr lang="en-US" dirty="0"/>
                    </a:p>
                  </a:txBody>
                  <a:tcPr marL="80997" marR="80997"/>
                </a:tc>
                <a:tc>
                  <a:txBody>
                    <a:bodyPr/>
                    <a:lstStyle/>
                    <a:p>
                      <a:pPr algn="ctr"/>
                      <a:r>
                        <a:rPr lang="en-US" dirty="0" smtClean="0"/>
                        <a:t>158,656</a:t>
                      </a:r>
                      <a:endParaRPr lang="en-US" dirty="0"/>
                    </a:p>
                  </a:txBody>
                  <a:tcPr marL="80997" marR="80997"/>
                </a:tc>
                <a:tc>
                  <a:txBody>
                    <a:bodyPr/>
                    <a:lstStyle/>
                    <a:p>
                      <a:pPr algn="ctr"/>
                      <a:r>
                        <a:rPr lang="en-US" dirty="0" smtClean="0"/>
                        <a:t>86,633</a:t>
                      </a:r>
                      <a:endParaRPr lang="en-US" dirty="0"/>
                    </a:p>
                  </a:txBody>
                  <a:tcPr marL="80997" marR="80997"/>
                </a:tc>
                <a:tc>
                  <a:txBody>
                    <a:bodyPr/>
                    <a:lstStyle/>
                    <a:p>
                      <a:pPr algn="ctr"/>
                      <a:r>
                        <a:rPr lang="en-US" dirty="0" smtClean="0"/>
                        <a:t>165,858</a:t>
                      </a:r>
                      <a:endParaRPr lang="en-US" dirty="0"/>
                    </a:p>
                  </a:txBody>
                  <a:tcPr marL="80997" marR="80997"/>
                </a:tc>
              </a:tr>
              <a:tr h="370840">
                <a:tc>
                  <a:txBody>
                    <a:bodyPr/>
                    <a:lstStyle/>
                    <a:p>
                      <a:r>
                        <a:rPr lang="en-US" dirty="0" smtClean="0"/>
                        <a:t>WMU</a:t>
                      </a:r>
                      <a:endParaRPr lang="en-US" dirty="0"/>
                    </a:p>
                  </a:txBody>
                  <a:tcPr marL="80997" marR="80997"/>
                </a:tc>
                <a:tc>
                  <a:txBody>
                    <a:bodyPr/>
                    <a:lstStyle/>
                    <a:p>
                      <a:pPr algn="ctr"/>
                      <a:r>
                        <a:rPr lang="en-US" dirty="0" smtClean="0"/>
                        <a:t>63,451</a:t>
                      </a:r>
                      <a:endParaRPr lang="en-US" dirty="0"/>
                    </a:p>
                  </a:txBody>
                  <a:tcPr marL="80997" marR="80997"/>
                </a:tc>
                <a:tc>
                  <a:txBody>
                    <a:bodyPr/>
                    <a:lstStyle/>
                    <a:p>
                      <a:pPr algn="ctr"/>
                      <a:r>
                        <a:rPr lang="en-US" dirty="0" smtClean="0"/>
                        <a:t>172,004</a:t>
                      </a:r>
                      <a:endParaRPr lang="en-US" dirty="0"/>
                    </a:p>
                  </a:txBody>
                  <a:tcPr marL="80997" marR="80997"/>
                </a:tc>
                <a:tc>
                  <a:txBody>
                    <a:bodyPr/>
                    <a:lstStyle/>
                    <a:p>
                      <a:pPr algn="ctr"/>
                      <a:r>
                        <a:rPr lang="en-US" dirty="0" smtClean="0"/>
                        <a:t>111,607</a:t>
                      </a:r>
                      <a:endParaRPr lang="en-US" dirty="0"/>
                    </a:p>
                  </a:txBody>
                  <a:tcPr marL="80997" marR="80997"/>
                </a:tc>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9342" y="5715000"/>
            <a:ext cx="703109" cy="710835"/>
          </a:xfrm>
          <a:prstGeom prst="rect">
            <a:avLst/>
          </a:prstGeom>
        </p:spPr>
      </p:pic>
    </p:spTree>
    <p:extLst>
      <p:ext uri="{BB962C8B-B14F-4D97-AF65-F5344CB8AC3E}">
        <p14:creationId xmlns:p14="http://schemas.microsoft.com/office/powerpoint/2010/main" val="1754473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838200" y="1828800"/>
            <a:ext cx="8077200" cy="4343400"/>
          </a:xfrm>
        </p:spPr>
        <p:txBody>
          <a:bodyPr>
            <a:normAutofit/>
          </a:bodyPr>
          <a:lstStyle/>
          <a:p>
            <a:r>
              <a:rPr lang="en-US" dirty="0" smtClean="0">
                <a:effectLst>
                  <a:outerShdw blurRad="63500" algn="ctr" rotWithShape="0">
                    <a:prstClr val="black">
                      <a:alpha val="22000"/>
                    </a:prstClr>
                  </a:outerShdw>
                </a:effectLst>
                <a:cs typeface="Arial" pitchFamily="34" charset="0"/>
              </a:rPr>
              <a:t>15 year commitment to work with group</a:t>
            </a:r>
          </a:p>
          <a:p>
            <a:r>
              <a:rPr lang="en-US" dirty="0" smtClean="0">
                <a:effectLst>
                  <a:outerShdw blurRad="63500" algn="ctr" rotWithShape="0">
                    <a:prstClr val="black">
                      <a:alpha val="22000"/>
                    </a:prstClr>
                  </a:outerShdw>
                </a:effectLst>
                <a:cs typeface="Arial" pitchFamily="34" charset="0"/>
              </a:rPr>
              <a:t>Open to all COLD libraries</a:t>
            </a:r>
          </a:p>
          <a:p>
            <a:pPr lvl="1"/>
            <a:r>
              <a:rPr lang="en-US" dirty="0" smtClean="0">
                <a:effectLst>
                  <a:outerShdw blurRad="63500" algn="ctr" rotWithShape="0">
                    <a:prstClr val="black">
                      <a:alpha val="22000"/>
                    </a:prstClr>
                  </a:outerShdw>
                </a:effectLst>
                <a:cs typeface="Arial" pitchFamily="34" charset="0"/>
              </a:rPr>
              <a:t>New participants must agree to terms of MOU</a:t>
            </a:r>
          </a:p>
          <a:p>
            <a:r>
              <a:rPr lang="en-US" dirty="0" smtClean="0">
                <a:effectLst>
                  <a:outerShdw blurRad="63500" algn="ctr" rotWithShape="0">
                    <a:prstClr val="black">
                      <a:alpha val="22000"/>
                    </a:prstClr>
                  </a:outerShdw>
                </a:effectLst>
                <a:cs typeface="Arial" pitchFamily="34" charset="0"/>
              </a:rPr>
              <a:t>Commitment to retention</a:t>
            </a:r>
          </a:p>
          <a:p>
            <a:r>
              <a:rPr lang="en-US" dirty="0" smtClean="0">
                <a:effectLst>
                  <a:outerShdw blurRad="63500" algn="ctr" rotWithShape="0">
                    <a:prstClr val="black">
                      <a:alpha val="22000"/>
                    </a:prstClr>
                  </a:outerShdw>
                </a:effectLst>
                <a:cs typeface="Arial" pitchFamily="34" charset="0"/>
              </a:rPr>
              <a:t>Lost/damaged</a:t>
            </a:r>
          </a:p>
          <a:p>
            <a:pPr lvl="1"/>
            <a:r>
              <a:rPr lang="en-US" dirty="0" smtClean="0">
                <a:effectLst>
                  <a:outerShdw blurRad="63500" algn="ctr" rotWithShape="0">
                    <a:prstClr val="black">
                      <a:alpha val="22000"/>
                    </a:prstClr>
                  </a:outerShdw>
                </a:effectLst>
                <a:cs typeface="Arial" pitchFamily="34" charset="0"/>
              </a:rPr>
              <a:t>Notification mechanism</a:t>
            </a:r>
          </a:p>
          <a:p>
            <a:r>
              <a:rPr lang="en-US" dirty="0" smtClean="0">
                <a:effectLst>
                  <a:outerShdw blurRad="63500" algn="ctr" rotWithShape="0">
                    <a:prstClr val="black">
                      <a:alpha val="22000"/>
                    </a:prstClr>
                  </a:outerShdw>
                </a:effectLst>
                <a:cs typeface="Arial" pitchFamily="34" charset="0"/>
              </a:rPr>
              <a:t>MCLS website: www.mcls.org/mi-spi</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9342" y="5715000"/>
            <a:ext cx="703109" cy="710835"/>
          </a:xfrm>
          <a:prstGeom prst="rect">
            <a:avLst/>
          </a:prstGeom>
        </p:spPr>
      </p:pic>
      <p:sp>
        <p:nvSpPr>
          <p:cNvPr id="2" name="Title 1"/>
          <p:cNvSpPr>
            <a:spLocks noGrp="1"/>
          </p:cNvSpPr>
          <p:nvPr>
            <p:ph type="title"/>
          </p:nvPr>
        </p:nvSpPr>
        <p:spPr/>
        <p:txBody>
          <a:bodyPr/>
          <a:lstStyle/>
          <a:p>
            <a:r>
              <a:rPr lang="en-US" dirty="0" smtClean="0"/>
              <a:t>Memorandum of Understanding</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98573" y="3107267"/>
            <a:ext cx="6947127" cy="1904999"/>
          </a:xfrm>
        </p:spPr>
        <p:txBody>
          <a:bodyPr anchor="t"/>
          <a:lstStyle/>
          <a:p>
            <a:r>
              <a:rPr lang="en-US" dirty="0" smtClean="0"/>
              <a:t>MI-SPI &amp; Central Michigan University</a:t>
            </a:r>
            <a:endParaRPr lang="en-US" dirty="0"/>
          </a:p>
        </p:txBody>
      </p:sp>
      <p:sp>
        <p:nvSpPr>
          <p:cNvPr id="5" name="Subtitle 4"/>
          <p:cNvSpPr>
            <a:spLocks noGrp="1"/>
          </p:cNvSpPr>
          <p:nvPr>
            <p:ph type="subTitle" idx="1"/>
          </p:nvPr>
        </p:nvSpPr>
        <p:spPr>
          <a:xfrm>
            <a:off x="2983137" y="5012266"/>
            <a:ext cx="5762563" cy="702734"/>
          </a:xfrm>
        </p:spPr>
        <p:txBody>
          <a:bodyPr/>
          <a:lstStyle/>
          <a:p>
            <a:r>
              <a:rPr lang="en-US" dirty="0" smtClean="0"/>
              <a:t>A Mutually Beneficial Collaboration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9342" y="5715000"/>
            <a:ext cx="703109" cy="710835"/>
          </a:xfrm>
          <a:prstGeom prst="rect">
            <a:avLst/>
          </a:prstGeom>
        </p:spPr>
      </p:pic>
      <p:pic>
        <p:nvPicPr>
          <p:cNvPr id="2" name="Picture 1"/>
          <p:cNvPicPr>
            <a:picLocks noChangeAspect="1"/>
          </p:cNvPicPr>
          <p:nvPr/>
        </p:nvPicPr>
        <p:blipFill>
          <a:blip r:embed="rId3"/>
          <a:stretch>
            <a:fillRect/>
          </a:stretch>
        </p:blipFill>
        <p:spPr>
          <a:xfrm>
            <a:off x="4637017" y="618987"/>
            <a:ext cx="3362325" cy="229385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6874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to MI-SPI</a:t>
            </a:r>
            <a:endParaRPr lang="en-US" dirty="0"/>
          </a:p>
        </p:txBody>
      </p:sp>
      <p:sp>
        <p:nvSpPr>
          <p:cNvPr id="3" name="Content Placeholder 2"/>
          <p:cNvSpPr>
            <a:spLocks noGrp="1"/>
          </p:cNvSpPr>
          <p:nvPr>
            <p:ph sz="half" idx="1"/>
          </p:nvPr>
        </p:nvSpPr>
        <p:spPr/>
        <p:txBody>
          <a:bodyPr/>
          <a:lstStyle/>
          <a:p>
            <a:r>
              <a:rPr lang="en-US" dirty="0" smtClean="0"/>
              <a:t>CMU: a medium-sized doctoral-intensive university—collection serving undergrads &amp; specific graduate/faculty research programs</a:t>
            </a:r>
          </a:p>
          <a:p>
            <a:r>
              <a:rPr lang="en-US" dirty="0" smtClean="0"/>
              <a:t>CMU has space—10 year old  building has 33 miles of compact shelving designed for 20+ years growth</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9342" y="5715000"/>
            <a:ext cx="703109" cy="710835"/>
          </a:xfrm>
          <a:prstGeom prst="rect">
            <a:avLst/>
          </a:prstGeom>
        </p:spPr>
      </p:pic>
      <p:pic>
        <p:nvPicPr>
          <p:cNvPr id="1028" name="Picture 4" descr="http://media.mlive.com/newsnow_impact/photo/2522233jpg-8117bbb0b0dead67.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773890" y="2667000"/>
            <a:ext cx="2085670" cy="33464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395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to CMU	</a:t>
            </a:r>
            <a:endParaRPr lang="en-US" dirty="0"/>
          </a:p>
        </p:txBody>
      </p:sp>
      <p:sp>
        <p:nvSpPr>
          <p:cNvPr id="3" name="Content Placeholder 2"/>
          <p:cNvSpPr>
            <a:spLocks noGrp="1"/>
          </p:cNvSpPr>
          <p:nvPr>
            <p:ph sz="half" idx="1"/>
          </p:nvPr>
        </p:nvSpPr>
        <p:spPr/>
        <p:txBody>
          <a:bodyPr/>
          <a:lstStyle/>
          <a:p>
            <a:r>
              <a:rPr lang="en-US" dirty="0" smtClean="0"/>
              <a:t>Innovative project--</a:t>
            </a:r>
            <a:r>
              <a:rPr lang="en-US" dirty="0"/>
              <a:t>o</a:t>
            </a:r>
            <a:r>
              <a:rPr lang="en-US" dirty="0" smtClean="0"/>
              <a:t>pportunity to break new ground</a:t>
            </a:r>
          </a:p>
          <a:p>
            <a:r>
              <a:rPr lang="en-US" dirty="0" smtClean="0"/>
              <a:t>Strengthen collaborative relationships with peers in Michigan</a:t>
            </a:r>
          </a:p>
          <a:p>
            <a:r>
              <a:rPr lang="en-US" dirty="0" smtClean="0"/>
              <a:t>Valuable collection analysis data</a:t>
            </a:r>
            <a:endParaRPr lang="en-US" dirty="0"/>
          </a:p>
        </p:txBody>
      </p:sp>
      <p:sp>
        <p:nvSpPr>
          <p:cNvPr id="5" name="Content Placeholder 4"/>
          <p:cNvSpPr>
            <a:spLocks noGrp="1"/>
          </p:cNvSpPr>
          <p:nvPr>
            <p:ph sz="half" idx="2"/>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9342" y="5715000"/>
            <a:ext cx="703109" cy="710835"/>
          </a:xfrm>
          <a:prstGeom prst="rect">
            <a:avLst/>
          </a:prstGeom>
        </p:spPr>
      </p:pic>
      <p:pic>
        <p:nvPicPr>
          <p:cNvPr id="2050" name="Picture 2" descr="http://www.theoaklandpress.com/content/articles/2010/12/07/news/doc4cfe39749328b9654102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2451" y="2931378"/>
            <a:ext cx="3810000" cy="24669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943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CMU’s actions </a:t>
            </a:r>
            <a:r>
              <a:rPr lang="en-US" smtClean="0"/>
              <a:t>to date</a:t>
            </a:r>
            <a:endParaRPr lang="en-US" dirty="0"/>
          </a:p>
        </p:txBody>
      </p:sp>
      <p:sp>
        <p:nvSpPr>
          <p:cNvPr id="3" name="Content Placeholder 2"/>
          <p:cNvSpPr>
            <a:spLocks noGrp="1"/>
          </p:cNvSpPr>
          <p:nvPr>
            <p:ph idx="1"/>
          </p:nvPr>
        </p:nvSpPr>
        <p:spPr/>
        <p:txBody>
          <a:bodyPr/>
          <a:lstStyle/>
          <a:p>
            <a:endParaRPr lang="en-US" dirty="0" smtClean="0"/>
          </a:p>
          <a:p>
            <a:r>
              <a:rPr lang="en-US" dirty="0" smtClean="0"/>
              <a:t>Subject librarians reviewing unique titles</a:t>
            </a:r>
          </a:p>
          <a:p>
            <a:r>
              <a:rPr lang="en-US" dirty="0" smtClean="0"/>
              <a:t>Selected subject areas proceeding with zero </a:t>
            </a:r>
            <a:r>
              <a:rPr lang="en-US" dirty="0" err="1" smtClean="0"/>
              <a:t>circ</a:t>
            </a:r>
            <a:r>
              <a:rPr lang="en-US" dirty="0" smtClean="0"/>
              <a:t> withdrawals</a:t>
            </a:r>
          </a:p>
          <a:p>
            <a:r>
              <a:rPr lang="en-US" dirty="0" smtClean="0"/>
              <a:t>Retention note (583) inserted in 200K records</a:t>
            </a:r>
          </a:p>
          <a:p>
            <a:r>
              <a:rPr lang="en-US" dirty="0" smtClean="0"/>
              <a:t>TS monitoring all repair, replacement &amp; withdrawal decisions—adjusting procedures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9342" y="5715000"/>
            <a:ext cx="703109" cy="710835"/>
          </a:xfrm>
          <a:prstGeom prst="rect">
            <a:avLst/>
          </a:prstGeom>
        </p:spPr>
      </p:pic>
    </p:spTree>
    <p:extLst>
      <p:ext uri="{BB962C8B-B14F-4D97-AF65-F5344CB8AC3E}">
        <p14:creationId xmlns:p14="http://schemas.microsoft.com/office/powerpoint/2010/main" val="83743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Limited Withdrawal Program	</a:t>
            </a:r>
            <a:endParaRPr lang="en-US" dirty="0"/>
          </a:p>
        </p:txBody>
      </p:sp>
      <p:sp>
        <p:nvSpPr>
          <p:cNvPr id="3" name="Content Placeholder 2"/>
          <p:cNvSpPr>
            <a:spLocks noGrp="1"/>
          </p:cNvSpPr>
          <p:nvPr>
            <p:ph idx="1"/>
          </p:nvPr>
        </p:nvSpPr>
        <p:spPr/>
        <p:txBody>
          <a:bodyPr/>
          <a:lstStyle/>
          <a:p>
            <a:r>
              <a:rPr lang="en-US" dirty="0" smtClean="0"/>
              <a:t>Extracted Q,R,S,T titles from Unique and Allocated Withdrawal lists</a:t>
            </a:r>
          </a:p>
          <a:p>
            <a:r>
              <a:rPr lang="en-US" dirty="0" smtClean="0"/>
              <a:t>Subject librarians reviewed and decided to keep or discard items</a:t>
            </a:r>
          </a:p>
          <a:p>
            <a:r>
              <a:rPr lang="en-US" dirty="0" smtClean="0"/>
              <a:t>Decision lists transferred to Technical Services for processing</a:t>
            </a:r>
          </a:p>
          <a:p>
            <a:r>
              <a:rPr lang="en-US" dirty="0" smtClean="0"/>
              <a:t>Items packaged for shipping to BWB</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9342" y="5715000"/>
            <a:ext cx="703109" cy="710835"/>
          </a:xfrm>
          <a:prstGeom prst="rect">
            <a:avLst/>
          </a:prstGeom>
        </p:spPr>
      </p:pic>
    </p:spTree>
    <p:extLst>
      <p:ext uri="{BB962C8B-B14F-4D97-AF65-F5344CB8AC3E}">
        <p14:creationId xmlns:p14="http://schemas.microsoft.com/office/powerpoint/2010/main" val="17597171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 for CMU Project</a:t>
            </a:r>
            <a:endParaRPr lang="en-US" dirty="0"/>
          </a:p>
        </p:txBody>
      </p:sp>
      <p:sp>
        <p:nvSpPr>
          <p:cNvPr id="3" name="Content Placeholder 2"/>
          <p:cNvSpPr>
            <a:spLocks noGrp="1"/>
          </p:cNvSpPr>
          <p:nvPr>
            <p:ph idx="1"/>
          </p:nvPr>
        </p:nvSpPr>
        <p:spPr/>
        <p:txBody>
          <a:bodyPr>
            <a:normAutofit/>
          </a:bodyPr>
          <a:lstStyle/>
          <a:p>
            <a:r>
              <a:rPr lang="en-US" dirty="0" smtClean="0"/>
              <a:t> Number of titles considered in Q,R,S,T--        899</a:t>
            </a:r>
          </a:p>
          <a:p>
            <a:r>
              <a:rPr lang="en-US" dirty="0" smtClean="0"/>
              <a:t>Number of titles withdrawn:    481    (54%)</a:t>
            </a:r>
          </a:p>
          <a:p>
            <a:r>
              <a:rPr lang="en-US" dirty="0" smtClean="0"/>
              <a:t>Number of titles retained:     418   (47%)</a:t>
            </a:r>
          </a:p>
          <a:p>
            <a:pPr marL="82296" indent="0">
              <a:buNone/>
            </a:pPr>
            <a:r>
              <a:rPr lang="en-US" dirty="0" smtClean="0"/>
              <a:t>From a very limited extraction nearly half  were kept in the collection.  </a:t>
            </a:r>
            <a:endParaRPr lang="en-US" dirty="0"/>
          </a:p>
          <a:p>
            <a:pPr marL="82296" indent="0">
              <a:buNone/>
            </a:pPr>
            <a:r>
              <a:rPr lang="en-US" dirty="0" smtClean="0"/>
              <a:t>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9342" y="5715000"/>
            <a:ext cx="703109" cy="710835"/>
          </a:xfrm>
          <a:prstGeom prst="rect">
            <a:avLst/>
          </a:prstGeom>
        </p:spPr>
      </p:pic>
    </p:spTree>
    <p:extLst>
      <p:ext uri="{BB962C8B-B14F-4D97-AF65-F5344CB8AC3E}">
        <p14:creationId xmlns:p14="http://schemas.microsoft.com/office/powerpoint/2010/main" val="373998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Participants</a:t>
            </a:r>
            <a:endParaRPr lang="en-US" dirty="0"/>
          </a:p>
        </p:txBody>
      </p:sp>
      <p:sp>
        <p:nvSpPr>
          <p:cNvPr id="3" name="Content Placeholder 2"/>
          <p:cNvSpPr>
            <a:spLocks noGrp="1"/>
          </p:cNvSpPr>
          <p:nvPr>
            <p:ph idx="1"/>
          </p:nvPr>
        </p:nvSpPr>
        <p:spPr/>
        <p:txBody>
          <a:bodyPr/>
          <a:lstStyle/>
          <a:p>
            <a:r>
              <a:rPr lang="en-US" dirty="0" smtClean="0"/>
              <a:t>How &amp; when to add?</a:t>
            </a:r>
          </a:p>
          <a:p>
            <a:r>
              <a:rPr lang="en-US" dirty="0" smtClean="0"/>
              <a:t>New directors</a:t>
            </a:r>
          </a:p>
          <a:p>
            <a:pPr lvl="1"/>
            <a:r>
              <a:rPr lang="en-US" dirty="0" smtClean="0"/>
              <a:t>Ready for collaboration</a:t>
            </a:r>
          </a:p>
          <a:p>
            <a:pPr lvl="1"/>
            <a:r>
              <a:rPr lang="en-US" dirty="0" smtClean="0"/>
              <a:t>Making changes</a:t>
            </a:r>
          </a:p>
          <a:p>
            <a:r>
              <a:rPr lang="en-US" dirty="0" smtClean="0"/>
              <a:t>Two step process</a:t>
            </a:r>
          </a:p>
          <a:p>
            <a:pPr lvl="1"/>
            <a:r>
              <a:rPr lang="en-US" dirty="0" smtClean="0"/>
              <a:t>Collection analysis using shared dataset</a:t>
            </a:r>
          </a:p>
          <a:p>
            <a:pPr lvl="1"/>
            <a:r>
              <a:rPr lang="en-US" dirty="0" smtClean="0"/>
              <a:t>Refresh the dataset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9342" y="5715000"/>
            <a:ext cx="703109" cy="710835"/>
          </a:xfrm>
          <a:prstGeom prst="rect">
            <a:avLst/>
          </a:prstGeom>
        </p:spPr>
      </p:pic>
    </p:spTree>
    <p:extLst>
      <p:ext uri="{BB962C8B-B14F-4D97-AF65-F5344CB8AC3E}">
        <p14:creationId xmlns:p14="http://schemas.microsoft.com/office/powerpoint/2010/main" val="2528600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9342" y="5715000"/>
            <a:ext cx="703109" cy="710835"/>
          </a:xfrm>
          <a:prstGeom prst="rect">
            <a:avLst/>
          </a:prstGeom>
        </p:spPr>
      </p:pic>
      <p:sp>
        <p:nvSpPr>
          <p:cNvPr id="3" name="Title 2"/>
          <p:cNvSpPr>
            <a:spLocks noGrp="1"/>
          </p:cNvSpPr>
          <p:nvPr>
            <p:ph type="title"/>
          </p:nvPr>
        </p:nvSpPr>
        <p:spPr/>
        <p:txBody>
          <a:bodyPr/>
          <a:lstStyle/>
          <a:p>
            <a:r>
              <a:rPr lang="en-US" dirty="0" smtClean="0"/>
              <a:t>Why do this project?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Participants</a:t>
            </a:r>
            <a:endParaRPr lang="en-US" dirty="0"/>
          </a:p>
        </p:txBody>
      </p:sp>
      <p:sp>
        <p:nvSpPr>
          <p:cNvPr id="3" name="Content Placeholder 2"/>
          <p:cNvSpPr>
            <a:spLocks noGrp="1"/>
          </p:cNvSpPr>
          <p:nvPr>
            <p:ph idx="1"/>
          </p:nvPr>
        </p:nvSpPr>
        <p:spPr/>
        <p:txBody>
          <a:bodyPr/>
          <a:lstStyle/>
          <a:p>
            <a:r>
              <a:rPr lang="en-US" dirty="0" smtClean="0"/>
              <a:t>Oakland University – early summer 2012</a:t>
            </a:r>
          </a:p>
          <a:p>
            <a:r>
              <a:rPr lang="en-US" dirty="0" smtClean="0"/>
              <a:t>Ferris State University – late summer 2012</a:t>
            </a:r>
          </a:p>
          <a:p>
            <a:r>
              <a:rPr lang="en-US" dirty="0" smtClean="0"/>
              <a:t>Others likely 2013 and 2014</a:t>
            </a:r>
          </a:p>
          <a:p>
            <a:r>
              <a:rPr lang="en-US" dirty="0" smtClean="0"/>
              <a:t>Goal: 100 percent participation by COLD libraries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9342" y="5715000"/>
            <a:ext cx="703109" cy="710835"/>
          </a:xfrm>
          <a:prstGeom prst="rect">
            <a:avLst/>
          </a:prstGeom>
        </p:spPr>
      </p:pic>
    </p:spTree>
    <p:extLst>
      <p:ext uri="{BB962C8B-B14F-4D97-AF65-F5344CB8AC3E}">
        <p14:creationId xmlns:p14="http://schemas.microsoft.com/office/powerpoint/2010/main" val="24533684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838200" y="2209800"/>
            <a:ext cx="8077200" cy="3581400"/>
          </a:xfrm>
        </p:spPr>
        <p:txBody>
          <a:bodyPr>
            <a:normAutofit/>
          </a:bodyPr>
          <a:lstStyle/>
          <a:p>
            <a:r>
              <a:rPr lang="en-US" dirty="0" smtClean="0">
                <a:cs typeface="Arial" pitchFamily="34" charset="0"/>
              </a:rPr>
              <a:t>Reduce the physical collections foot print</a:t>
            </a:r>
          </a:p>
          <a:p>
            <a:r>
              <a:rPr lang="en-US" dirty="0" smtClean="0">
                <a:cs typeface="Arial" pitchFamily="34" charset="0"/>
              </a:rPr>
              <a:t>Re-purposed space</a:t>
            </a:r>
          </a:p>
          <a:p>
            <a:pPr lvl="1"/>
            <a:r>
              <a:rPr lang="en-US" dirty="0" smtClean="0">
                <a:cs typeface="Arial" pitchFamily="34" charset="0"/>
              </a:rPr>
              <a:t>Promote library as place</a:t>
            </a:r>
          </a:p>
          <a:p>
            <a:r>
              <a:rPr lang="en-US" dirty="0" smtClean="0">
                <a:cs typeface="Arial" pitchFamily="34" charset="0"/>
              </a:rPr>
              <a:t>Help to identify potential titles for digitization and inclusion into </a:t>
            </a:r>
            <a:r>
              <a:rPr lang="en-US" dirty="0" err="1" smtClean="0">
                <a:cs typeface="Arial" pitchFamily="34" charset="0"/>
              </a:rPr>
              <a:t>HathiTrust</a:t>
            </a:r>
            <a:endParaRPr lang="en-US" dirty="0" smtClean="0">
              <a:cs typeface="Arial" pitchFamily="34" charset="0"/>
            </a:endParaRPr>
          </a:p>
          <a:p>
            <a:r>
              <a:rPr lang="en-US" dirty="0" smtClean="0">
                <a:cs typeface="Arial" pitchFamily="34" charset="0"/>
              </a:rPr>
              <a:t>Continue to build “collective collections” in Michigan and US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9342" y="5715000"/>
            <a:ext cx="703109" cy="710835"/>
          </a:xfrm>
          <a:prstGeom prst="rect">
            <a:avLst/>
          </a:prstGeom>
        </p:spPr>
      </p:pic>
      <p:sp>
        <p:nvSpPr>
          <p:cNvPr id="2" name="Title 1"/>
          <p:cNvSpPr>
            <a:spLocks noGrp="1"/>
          </p:cNvSpPr>
          <p:nvPr>
            <p:ph type="title"/>
          </p:nvPr>
        </p:nvSpPr>
        <p:spPr/>
        <p:txBody>
          <a:bodyPr/>
          <a:lstStyle/>
          <a:p>
            <a:r>
              <a:rPr lang="en-US" dirty="0" smtClean="0"/>
              <a:t>Benefits</a:t>
            </a:r>
            <a:endParaRPr lang="en-US" dirty="0"/>
          </a:p>
        </p:txBody>
      </p:sp>
    </p:spTree>
    <p:extLst>
      <p:ext uri="{BB962C8B-B14F-4D97-AF65-F5344CB8AC3E}">
        <p14:creationId xmlns:p14="http://schemas.microsoft.com/office/powerpoint/2010/main" val="4188503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r>
              <a:rPr lang="en-US" dirty="0" err="1" smtClean="0"/>
              <a:t>Deselection</a:t>
            </a:r>
            <a:r>
              <a:rPr lang="en-US" dirty="0" smtClean="0"/>
              <a:t> process</a:t>
            </a:r>
          </a:p>
          <a:p>
            <a:r>
              <a:rPr lang="en-US" dirty="0" smtClean="0"/>
              <a:t>Collaboration can be hard work</a:t>
            </a:r>
          </a:p>
          <a:p>
            <a:r>
              <a:rPr lang="en-US" dirty="0" smtClean="0"/>
              <a:t>Evaluation</a:t>
            </a:r>
          </a:p>
          <a:p>
            <a:r>
              <a:rPr lang="en-US" dirty="0" smtClean="0"/>
              <a:t>Continuing bridge from print to digital</a:t>
            </a:r>
          </a:p>
          <a:p>
            <a:r>
              <a:rPr lang="en-US" dirty="0" smtClean="0"/>
              <a:t>Full participation</a:t>
            </a:r>
          </a:p>
          <a:p>
            <a:r>
              <a:rPr lang="en-US" dirty="0" smtClean="0"/>
              <a:t>Building on success</a:t>
            </a:r>
          </a:p>
          <a:p>
            <a:endParaRPr lang="en-US" dirty="0"/>
          </a:p>
        </p:txBody>
      </p:sp>
    </p:spTree>
    <p:extLst>
      <p:ext uri="{BB962C8B-B14F-4D97-AF65-F5344CB8AC3E}">
        <p14:creationId xmlns:p14="http://schemas.microsoft.com/office/powerpoint/2010/main" val="2713849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2449774"/>
            <a:ext cx="2743200" cy="2773346"/>
          </a:xfrm>
          <a:prstGeom prst="rect">
            <a:avLst/>
          </a:prstGeom>
        </p:spPr>
      </p:pic>
      <p:sp>
        <p:nvSpPr>
          <p:cNvPr id="3" name="Title 2"/>
          <p:cNvSpPr>
            <a:spLocks noGrp="1"/>
          </p:cNvSpPr>
          <p:nvPr>
            <p:ph type="title"/>
          </p:nvPr>
        </p:nvSpPr>
        <p:spPr/>
        <p:txBody>
          <a:bodyPr/>
          <a:lstStyle/>
          <a:p>
            <a:r>
              <a:rPr lang="en-US" dirty="0" smtClean="0"/>
              <a:t>Questions?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14600"/>
            <a:ext cx="7704667" cy="1981200"/>
          </a:xfrm>
        </p:spPr>
        <p:txBody>
          <a:bodyPr/>
          <a:lstStyle/>
          <a:p>
            <a:r>
              <a:rPr lang="en-US" dirty="0" smtClean="0"/>
              <a:t>Local monographic print collections cost a lot, don’t get used much…</a:t>
            </a:r>
            <a:endParaRPr lang="en-US" dirty="0"/>
          </a:p>
        </p:txBody>
      </p:sp>
    </p:spTree>
    <p:extLst>
      <p:ext uri="{BB962C8B-B14F-4D97-AF65-F5344CB8AC3E}">
        <p14:creationId xmlns:p14="http://schemas.microsoft.com/office/powerpoint/2010/main" val="3505169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cstate="print"/>
          <a:srcRect l="7053" t="5319" r="-7053"/>
          <a:stretch/>
        </p:blipFill>
        <p:spPr bwMode="auto">
          <a:xfrm>
            <a:off x="2547115" y="3962400"/>
            <a:ext cx="4574701" cy="2895600"/>
          </a:xfrm>
          <a:prstGeom prst="rect">
            <a:avLst/>
          </a:prstGeom>
          <a:ln>
            <a:noFill/>
          </a:ln>
          <a:effectLst>
            <a:softEdge rad="112500"/>
          </a:effectLst>
        </p:spPr>
      </p:pic>
      <p:pic>
        <p:nvPicPr>
          <p:cNvPr id="1029" name="Picture 5" descr="C:\Users\randy.MLC_DOM\Downloads\4060734241_32ef79f786_o.jpg"/>
          <p:cNvPicPr>
            <a:picLocks noChangeAspect="1" noChangeArrowheads="1"/>
          </p:cNvPicPr>
          <p:nvPr/>
        </p:nvPicPr>
        <p:blipFill>
          <a:blip r:embed="rId4" cstate="print"/>
          <a:srcRect/>
          <a:stretch>
            <a:fillRect/>
          </a:stretch>
        </p:blipFill>
        <p:spPr bwMode="auto">
          <a:xfrm>
            <a:off x="990600" y="2009776"/>
            <a:ext cx="2971800" cy="2228850"/>
          </a:xfrm>
          <a:prstGeom prst="rect">
            <a:avLst/>
          </a:prstGeom>
          <a:ln>
            <a:noFill/>
          </a:ln>
          <a:effectLst>
            <a:softEdge rad="112500"/>
          </a:effectLst>
        </p:spPr>
      </p:pic>
      <p:sp>
        <p:nvSpPr>
          <p:cNvPr id="14" name="Rectangle 13"/>
          <p:cNvSpPr/>
          <p:nvPr/>
        </p:nvSpPr>
        <p:spPr>
          <a:xfrm>
            <a:off x="381000" y="4135160"/>
            <a:ext cx="2438400" cy="553998"/>
          </a:xfrm>
          <a:prstGeom prst="rect">
            <a:avLst/>
          </a:prstGeom>
        </p:spPr>
        <p:txBody>
          <a:bodyPr wrap="square">
            <a:spAutoFit/>
          </a:bodyPr>
          <a:lstStyle/>
          <a:p>
            <a:r>
              <a:rPr lang="en-US" sz="1000" i="1" dirty="0" smtClean="0">
                <a:latin typeface="Arial" pitchFamily="34" charset="0"/>
                <a:cs typeface="Arial" pitchFamily="34" charset="0"/>
              </a:rPr>
              <a:t>Photo credit: UWM Libraries Coffee Shop by </a:t>
            </a:r>
            <a:r>
              <a:rPr lang="en-US" sz="1000" i="1" dirty="0" err="1" smtClean="0">
                <a:latin typeface="Arial" pitchFamily="34" charset="0"/>
                <a:cs typeface="Arial" pitchFamily="34" charset="0"/>
              </a:rPr>
              <a:t>zenhikers</a:t>
            </a:r>
            <a:r>
              <a:rPr lang="en-US" sz="1000" i="1" dirty="0" smtClean="0">
                <a:latin typeface="Arial" pitchFamily="34" charset="0"/>
                <a:cs typeface="Arial" pitchFamily="34" charset="0"/>
              </a:rPr>
              <a:t>. Some rights reserved. </a:t>
            </a:r>
            <a:endParaRPr lang="en-US" sz="1000" dirty="0">
              <a:latin typeface="Arial" pitchFamily="34" charset="0"/>
              <a:cs typeface="Arial" pitchFamily="34" charset="0"/>
            </a:endParaRPr>
          </a:p>
        </p:txBody>
      </p:sp>
      <p:pic>
        <p:nvPicPr>
          <p:cNvPr id="1030" name="Picture 6" descr="C:\Users\randy.MLC_DOM\Downloads\2701347277_f917f9cf72_b.jpg"/>
          <p:cNvPicPr>
            <a:picLocks noChangeAspect="1" noChangeArrowheads="1"/>
          </p:cNvPicPr>
          <p:nvPr/>
        </p:nvPicPr>
        <p:blipFill>
          <a:blip r:embed="rId5" cstate="print"/>
          <a:srcRect/>
          <a:stretch>
            <a:fillRect/>
          </a:stretch>
        </p:blipFill>
        <p:spPr bwMode="auto">
          <a:xfrm>
            <a:off x="4724400" y="2145092"/>
            <a:ext cx="3200400" cy="2140544"/>
          </a:xfrm>
          <a:prstGeom prst="rect">
            <a:avLst/>
          </a:prstGeom>
          <a:ln>
            <a:noFill/>
          </a:ln>
          <a:effectLst>
            <a:softEdge rad="112500"/>
          </a:effectLst>
        </p:spPr>
      </p:pic>
      <p:sp>
        <p:nvSpPr>
          <p:cNvPr id="16" name="Rectangle 15"/>
          <p:cNvSpPr/>
          <p:nvPr/>
        </p:nvSpPr>
        <p:spPr>
          <a:xfrm>
            <a:off x="6746401" y="4189512"/>
            <a:ext cx="2057400" cy="707886"/>
          </a:xfrm>
          <a:prstGeom prst="rect">
            <a:avLst/>
          </a:prstGeom>
        </p:spPr>
        <p:txBody>
          <a:bodyPr wrap="square">
            <a:spAutoFit/>
          </a:bodyPr>
          <a:lstStyle/>
          <a:p>
            <a:r>
              <a:rPr lang="en-US" sz="1000" i="1" dirty="0" smtClean="0">
                <a:latin typeface="Arial" pitchFamily="34" charset="0"/>
                <a:cs typeface="Arial" pitchFamily="34" charset="0"/>
              </a:rPr>
              <a:t>Photo credit: Study Group at UBC Library by UBC Library Communications. Some rights reserved. </a:t>
            </a:r>
            <a:endParaRPr lang="en-US" sz="1000" dirty="0">
              <a:latin typeface="Arial" pitchFamily="34" charset="0"/>
              <a:cs typeface="Arial" pitchFamily="34" charset="0"/>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99342" y="5715000"/>
            <a:ext cx="703109" cy="710835"/>
          </a:xfrm>
          <a:prstGeom prst="rect">
            <a:avLst/>
          </a:prstGeom>
        </p:spPr>
      </p:pic>
      <p:sp>
        <p:nvSpPr>
          <p:cNvPr id="3" name="Title 2"/>
          <p:cNvSpPr>
            <a:spLocks noGrp="1"/>
          </p:cNvSpPr>
          <p:nvPr>
            <p:ph type="title"/>
          </p:nvPr>
        </p:nvSpPr>
        <p:spPr/>
        <p:txBody>
          <a:bodyPr/>
          <a:lstStyle/>
          <a:p>
            <a:r>
              <a:rPr lang="en-US" dirty="0" smtClean="0"/>
              <a:t>And take up space that could be allocated to other purposes</a:t>
            </a:r>
            <a:endParaRPr lang="en-US" dirty="0"/>
          </a:p>
        </p:txBody>
      </p:sp>
    </p:spTree>
    <p:extLst>
      <p:ext uri="{BB962C8B-B14F-4D97-AF65-F5344CB8AC3E}">
        <p14:creationId xmlns:p14="http://schemas.microsoft.com/office/powerpoint/2010/main" val="3998954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Genesis</a:t>
            </a:r>
            <a:endParaRPr lang="en-US" dirty="0"/>
          </a:p>
        </p:txBody>
      </p:sp>
      <p:sp>
        <p:nvSpPr>
          <p:cNvPr id="3" name="Content Placeholder 2"/>
          <p:cNvSpPr>
            <a:spLocks noGrp="1"/>
          </p:cNvSpPr>
          <p:nvPr>
            <p:ph idx="1"/>
          </p:nvPr>
        </p:nvSpPr>
        <p:spPr>
          <a:xfrm>
            <a:off x="1143000" y="2133600"/>
            <a:ext cx="7704667" cy="3332816"/>
          </a:xfrm>
        </p:spPr>
        <p:txBody>
          <a:bodyPr/>
          <a:lstStyle/>
          <a:p>
            <a:r>
              <a:rPr lang="en-US" dirty="0" smtClean="0"/>
              <a:t>GVSU begins building project</a:t>
            </a:r>
          </a:p>
          <a:p>
            <a:r>
              <a:rPr lang="en-US" dirty="0" smtClean="0"/>
              <a:t>Move as few books as possible</a:t>
            </a:r>
          </a:p>
          <a:p>
            <a:r>
              <a:rPr lang="en-US" dirty="0" smtClean="0"/>
              <a:t>Contract with SCS</a:t>
            </a:r>
          </a:p>
          <a:p>
            <a:r>
              <a:rPr lang="en-US" dirty="0" smtClean="0"/>
              <a:t>Meeting in February 2011 to review project</a:t>
            </a:r>
          </a:p>
          <a:p>
            <a:r>
              <a:rPr lang="en-US" dirty="0" smtClean="0"/>
              <a:t>WMU, EMU, UM, &amp; MCLS attended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9342" y="5715000"/>
            <a:ext cx="703109" cy="710835"/>
          </a:xfrm>
          <a:prstGeom prst="rect">
            <a:avLst/>
          </a:prstGeom>
        </p:spPr>
      </p:pic>
    </p:spTree>
    <p:extLst>
      <p:ext uri="{BB962C8B-B14F-4D97-AF65-F5344CB8AC3E}">
        <p14:creationId xmlns:p14="http://schemas.microsoft.com/office/powerpoint/2010/main" val="3040386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Project</a:t>
            </a:r>
            <a:endParaRPr lang="en-US" dirty="0"/>
          </a:p>
        </p:txBody>
      </p:sp>
      <p:sp>
        <p:nvSpPr>
          <p:cNvPr id="3" name="Content Placeholder 2"/>
          <p:cNvSpPr>
            <a:spLocks noGrp="1"/>
          </p:cNvSpPr>
          <p:nvPr>
            <p:ph idx="1"/>
          </p:nvPr>
        </p:nvSpPr>
        <p:spPr/>
        <p:txBody>
          <a:bodyPr anchor="t"/>
          <a:lstStyle/>
          <a:p>
            <a:r>
              <a:rPr lang="en-US" dirty="0" smtClean="0"/>
              <a:t>Discussions continued</a:t>
            </a:r>
          </a:p>
          <a:p>
            <a:r>
              <a:rPr lang="en-US" dirty="0" smtClean="0"/>
              <a:t>In Spring 2011, COLD directors invited to participate with 8/31 deadline</a:t>
            </a:r>
          </a:p>
          <a:p>
            <a:r>
              <a:rPr lang="en-US" dirty="0" smtClean="0"/>
              <a:t>7 libraries agreed to join</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9342" y="5715000"/>
            <a:ext cx="703109" cy="710835"/>
          </a:xfrm>
          <a:prstGeom prst="rect">
            <a:avLst/>
          </a:prstGeom>
        </p:spPr>
      </p:pic>
    </p:spTree>
    <p:extLst>
      <p:ext uri="{BB962C8B-B14F-4D97-AF65-F5344CB8AC3E}">
        <p14:creationId xmlns:p14="http://schemas.microsoft.com/office/powerpoint/2010/main" val="3865931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half" idx="1"/>
          </p:nvPr>
        </p:nvSpPr>
        <p:spPr/>
        <p:txBody>
          <a:bodyPr>
            <a:normAutofit/>
          </a:bodyPr>
          <a:lstStyle/>
          <a:p>
            <a:pPr fontAlgn="ctr"/>
            <a:r>
              <a:rPr lang="en-US" sz="2400" dirty="0" smtClean="0">
                <a:effectLst>
                  <a:outerShdw blurRad="63500" algn="ctr" rotWithShape="0">
                    <a:prstClr val="black">
                      <a:alpha val="22000"/>
                    </a:prstClr>
                  </a:outerShdw>
                </a:effectLst>
                <a:cs typeface="Arial" pitchFamily="34" charset="0"/>
              </a:rPr>
              <a:t>Eastern Michigan</a:t>
            </a:r>
          </a:p>
          <a:p>
            <a:pPr fontAlgn="ctr"/>
            <a:r>
              <a:rPr lang="en-US" sz="2400" dirty="0" smtClean="0">
                <a:effectLst>
                  <a:outerShdw blurRad="63500" algn="ctr" rotWithShape="0">
                    <a:prstClr val="black">
                      <a:alpha val="22000"/>
                    </a:prstClr>
                  </a:outerShdw>
                </a:effectLst>
                <a:cs typeface="Arial" pitchFamily="34" charset="0"/>
              </a:rPr>
              <a:t>Grand Valley State University</a:t>
            </a:r>
          </a:p>
          <a:p>
            <a:pPr fontAlgn="ctr"/>
            <a:r>
              <a:rPr lang="en-US" sz="2400" dirty="0" smtClean="0">
                <a:effectLst>
                  <a:outerShdw blurRad="63500" algn="ctr" rotWithShape="0">
                    <a:prstClr val="black">
                      <a:alpha val="22000"/>
                    </a:prstClr>
                  </a:outerShdw>
                </a:effectLst>
                <a:cs typeface="Arial" pitchFamily="34" charset="0"/>
              </a:rPr>
              <a:t>Central Michigan</a:t>
            </a:r>
          </a:p>
          <a:p>
            <a:pPr fontAlgn="ctr"/>
            <a:r>
              <a:rPr lang="en-US" sz="2400" dirty="0" smtClean="0">
                <a:effectLst>
                  <a:outerShdw blurRad="63500" algn="ctr" rotWithShape="0">
                    <a:prstClr val="black">
                      <a:alpha val="22000"/>
                    </a:prstClr>
                  </a:outerShdw>
                </a:effectLst>
                <a:cs typeface="Arial" pitchFamily="34" charset="0"/>
              </a:rPr>
              <a:t>Michigan Technological University</a:t>
            </a:r>
          </a:p>
        </p:txBody>
      </p:sp>
      <p:sp>
        <p:nvSpPr>
          <p:cNvPr id="6" name="Content Placeholder 5"/>
          <p:cNvSpPr>
            <a:spLocks noGrp="1"/>
          </p:cNvSpPr>
          <p:nvPr>
            <p:ph sz="half" idx="2"/>
          </p:nvPr>
        </p:nvSpPr>
        <p:spPr>
          <a:xfrm>
            <a:off x="4962555" y="3048000"/>
            <a:ext cx="3739896" cy="2813423"/>
          </a:xfrm>
        </p:spPr>
        <p:txBody>
          <a:bodyPr anchor="t">
            <a:normAutofit/>
          </a:bodyPr>
          <a:lstStyle/>
          <a:p>
            <a:r>
              <a:rPr lang="en-US" sz="2400" dirty="0">
                <a:effectLst>
                  <a:outerShdw blurRad="63500" algn="ctr" rotWithShape="0">
                    <a:prstClr val="black">
                      <a:alpha val="22000"/>
                    </a:prstClr>
                  </a:outerShdw>
                </a:effectLst>
                <a:cs typeface="Arial" pitchFamily="34" charset="0"/>
              </a:rPr>
              <a:t>Saginaw Valley State University</a:t>
            </a:r>
          </a:p>
          <a:p>
            <a:r>
              <a:rPr lang="en-US" sz="2400" dirty="0" smtClean="0">
                <a:effectLst>
                  <a:outerShdw blurRad="63500" algn="ctr" rotWithShape="0">
                    <a:prstClr val="black">
                      <a:alpha val="22000"/>
                    </a:prstClr>
                  </a:outerShdw>
                </a:effectLst>
                <a:cs typeface="Arial" pitchFamily="34" charset="0"/>
              </a:rPr>
              <a:t>Wayne State University</a:t>
            </a:r>
          </a:p>
          <a:p>
            <a:r>
              <a:rPr lang="en-US" sz="2400" dirty="0" smtClean="0">
                <a:effectLst>
                  <a:outerShdw blurRad="63500" algn="ctr" rotWithShape="0">
                    <a:prstClr val="black">
                      <a:alpha val="22000"/>
                    </a:prstClr>
                  </a:outerShdw>
                </a:effectLst>
                <a:cs typeface="Arial" pitchFamily="34" charset="0"/>
              </a:rPr>
              <a:t>Western Michigan</a:t>
            </a:r>
            <a:endParaRPr lang="en-US" sz="2400" dirty="0" smtClean="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9342" y="5715000"/>
            <a:ext cx="703109" cy="710835"/>
          </a:xfrm>
          <a:prstGeom prst="rect">
            <a:avLst/>
          </a:prstGeom>
        </p:spPr>
      </p:pic>
      <p:sp>
        <p:nvSpPr>
          <p:cNvPr id="2" name="Title 1"/>
          <p:cNvSpPr>
            <a:spLocks noGrp="1"/>
          </p:cNvSpPr>
          <p:nvPr>
            <p:ph type="title"/>
          </p:nvPr>
        </p:nvSpPr>
        <p:spPr/>
        <p:txBody>
          <a:bodyPr/>
          <a:lstStyle/>
          <a:p>
            <a:r>
              <a:rPr lang="en-US" dirty="0" smtClean="0"/>
              <a:t>Project Participants</a:t>
            </a:r>
            <a:endParaRPr lang="en-US" dirty="0"/>
          </a:p>
        </p:txBody>
      </p:sp>
    </p:spTree>
    <p:extLst>
      <p:ext uri="{BB962C8B-B14F-4D97-AF65-F5344CB8AC3E}">
        <p14:creationId xmlns:p14="http://schemas.microsoft.com/office/powerpoint/2010/main" val="1605230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sp>
        <p:nvSpPr>
          <p:cNvPr id="5" name="Content Placeholder 4"/>
          <p:cNvSpPr>
            <a:spLocks noGrp="1"/>
          </p:cNvSpPr>
          <p:nvPr>
            <p:ph idx="1"/>
          </p:nvPr>
        </p:nvSpPr>
        <p:spPr/>
        <p:txBody>
          <a:bodyPr>
            <a:normAutofit/>
          </a:bodyPr>
          <a:lstStyle/>
          <a:p>
            <a:r>
              <a:rPr lang="en-US" dirty="0" smtClean="0"/>
              <a:t>Meetings, meetings, meetings</a:t>
            </a:r>
          </a:p>
          <a:p>
            <a:r>
              <a:rPr lang="en-US" dirty="0" smtClean="0"/>
              <a:t>Two tracks</a:t>
            </a:r>
          </a:p>
          <a:p>
            <a:pPr lvl="1"/>
            <a:r>
              <a:rPr lang="en-US" dirty="0" smtClean="0"/>
              <a:t>Collection analysis</a:t>
            </a:r>
          </a:p>
          <a:p>
            <a:pPr lvl="1"/>
            <a:r>
              <a:rPr lang="en-US" dirty="0" smtClean="0"/>
              <a:t>Storage or Collection Management?</a:t>
            </a:r>
          </a:p>
          <a:p>
            <a:r>
              <a:rPr lang="en-US" dirty="0" smtClean="0"/>
              <a:t>Criteria developed</a:t>
            </a:r>
          </a:p>
          <a:p>
            <a:r>
              <a:rPr lang="en-US" dirty="0" smtClean="0"/>
              <a:t>Memorandum of Understanding</a:t>
            </a:r>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9342" y="5715000"/>
            <a:ext cx="703109" cy="710835"/>
          </a:xfrm>
          <a:prstGeom prst="rect">
            <a:avLst/>
          </a:prstGeom>
        </p:spPr>
      </p:pic>
    </p:spTree>
    <p:extLst>
      <p:ext uri="{BB962C8B-B14F-4D97-AF65-F5344CB8AC3E}">
        <p14:creationId xmlns:p14="http://schemas.microsoft.com/office/powerpoint/2010/main" val="453369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Collection Analysis</a:t>
            </a:r>
            <a:endParaRPr lang="en-US" dirty="0"/>
          </a:p>
        </p:txBody>
      </p:sp>
      <p:sp>
        <p:nvSpPr>
          <p:cNvPr id="3" name="Content Placeholder 2"/>
          <p:cNvSpPr>
            <a:spLocks noGrp="1"/>
          </p:cNvSpPr>
          <p:nvPr>
            <p:ph idx="1"/>
          </p:nvPr>
        </p:nvSpPr>
        <p:spPr>
          <a:xfrm>
            <a:off x="1011432" y="2057400"/>
            <a:ext cx="7704667" cy="3332816"/>
          </a:xfrm>
        </p:spPr>
        <p:txBody>
          <a:bodyPr/>
          <a:lstStyle/>
          <a:p>
            <a:r>
              <a:rPr lang="en-US" dirty="0" smtClean="0"/>
              <a:t>Criteria for deselection candidates</a:t>
            </a:r>
          </a:p>
          <a:p>
            <a:pPr lvl="1"/>
            <a:r>
              <a:rPr lang="en-US" dirty="0" smtClean="0"/>
              <a:t>3 or more copies in the group</a:t>
            </a:r>
          </a:p>
          <a:p>
            <a:pPr lvl="1"/>
            <a:r>
              <a:rPr lang="en-US" dirty="0" smtClean="0"/>
              <a:t>Fewer</a:t>
            </a:r>
            <a:r>
              <a:rPr lang="en-US" baseline="0" dirty="0" smtClean="0"/>
              <a:t> than 3 circs since 1999</a:t>
            </a:r>
          </a:p>
          <a:p>
            <a:pPr lvl="1"/>
            <a:r>
              <a:rPr lang="en-US" baseline="0" dirty="0" smtClean="0"/>
              <a:t>Acquired in or before 2005</a:t>
            </a:r>
          </a:p>
          <a:p>
            <a:pPr lvl="0"/>
            <a:r>
              <a:rPr lang="en-US" dirty="0" smtClean="0"/>
              <a:t>535,000 commonly-held titles available for deselection</a:t>
            </a:r>
          </a:p>
          <a:p>
            <a:pPr lvl="0"/>
            <a:r>
              <a:rPr lang="en-US" dirty="0" smtClean="0"/>
              <a:t>Unique</a:t>
            </a:r>
            <a:r>
              <a:rPr lang="en-US" baseline="0" dirty="0" smtClean="0"/>
              <a:t> titles in a separate list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9342" y="5715000"/>
            <a:ext cx="703109" cy="710835"/>
          </a:xfrm>
          <a:prstGeom prst="rect">
            <a:avLst/>
          </a:prstGeom>
        </p:spPr>
      </p:pic>
    </p:spTree>
    <p:extLst>
      <p:ext uri="{BB962C8B-B14F-4D97-AF65-F5344CB8AC3E}">
        <p14:creationId xmlns:p14="http://schemas.microsoft.com/office/powerpoint/2010/main" val="13321391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TC103457496[[fn=Parallax]]</Template>
  <TotalTime>2132</TotalTime>
  <Words>1149</Words>
  <Application>Microsoft Office PowerPoint</Application>
  <PresentationFormat>On-screen Show (4:3)</PresentationFormat>
  <Paragraphs>170</Paragraphs>
  <Slides>23</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Corbel</vt:lpstr>
      <vt:lpstr>Parallax</vt:lpstr>
      <vt:lpstr>Michigan Shared Print Initiative</vt:lpstr>
      <vt:lpstr>Why do this project?</vt:lpstr>
      <vt:lpstr>Local monographic print collections cost a lot, don’t get used much…</vt:lpstr>
      <vt:lpstr>And take up space that could be allocated to other purposes</vt:lpstr>
      <vt:lpstr>Project Genesis</vt:lpstr>
      <vt:lpstr>Pilot Project</vt:lpstr>
      <vt:lpstr>Project Participants</vt:lpstr>
      <vt:lpstr>Process</vt:lpstr>
      <vt:lpstr>Collection Analysis</vt:lpstr>
      <vt:lpstr>Collection Analysis</vt:lpstr>
      <vt:lpstr>Allocation of titles</vt:lpstr>
      <vt:lpstr>Memorandum of Understanding</vt:lpstr>
      <vt:lpstr>MI-SPI &amp; Central Michigan University</vt:lpstr>
      <vt:lpstr>Benefits to MI-SPI</vt:lpstr>
      <vt:lpstr>Benefits to CMU </vt:lpstr>
      <vt:lpstr>CMU’s actions to date</vt:lpstr>
      <vt:lpstr>Limited Withdrawal Program </vt:lpstr>
      <vt:lpstr>Metrics for CMU Project</vt:lpstr>
      <vt:lpstr>New Participants</vt:lpstr>
      <vt:lpstr>New Participants</vt:lpstr>
      <vt:lpstr>Benefits</vt:lpstr>
      <vt:lpstr>Challenges</vt:lpstr>
      <vt:lpstr>Questions?</vt:lpstr>
    </vt:vector>
  </TitlesOfParts>
  <Company>mcls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MCLS Shared Print Collections Project</dc:title>
  <dc:creator>mcls</dc:creator>
  <cp:lastModifiedBy>Randy Dykhuis</cp:lastModifiedBy>
  <cp:revision>143</cp:revision>
  <dcterms:created xsi:type="dcterms:W3CDTF">2012-02-23T18:05:10Z</dcterms:created>
  <dcterms:modified xsi:type="dcterms:W3CDTF">2013-10-29T21:01:18Z</dcterms:modified>
</cp:coreProperties>
</file>