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256" r:id="rId2"/>
    <p:sldId id="266" r:id="rId3"/>
    <p:sldId id="265" r:id="rId4"/>
    <p:sldId id="302" r:id="rId5"/>
    <p:sldId id="284" r:id="rId6"/>
    <p:sldId id="285" r:id="rId7"/>
    <p:sldId id="286" r:id="rId8"/>
    <p:sldId id="287" r:id="rId9"/>
    <p:sldId id="289" r:id="rId10"/>
    <p:sldId id="291" r:id="rId11"/>
    <p:sldId id="303" r:id="rId12"/>
    <p:sldId id="295" r:id="rId13"/>
    <p:sldId id="299" r:id="rId14"/>
    <p:sldId id="292" r:id="rId15"/>
    <p:sldId id="294" r:id="rId16"/>
    <p:sldId id="293" r:id="rId17"/>
    <p:sldId id="304" r:id="rId18"/>
    <p:sldId id="264" r:id="rId19"/>
    <p:sldId id="263" r:id="rId20"/>
    <p:sldId id="260" r:id="rId21"/>
    <p:sldId id="261" r:id="rId22"/>
    <p:sldId id="257" r:id="rId23"/>
    <p:sldId id="258" r:id="rId24"/>
    <p:sldId id="267" r:id="rId25"/>
    <p:sldId id="300" r:id="rId26"/>
    <p:sldId id="269" r:id="rId27"/>
    <p:sldId id="268" r:id="rId28"/>
    <p:sldId id="270" r:id="rId29"/>
    <p:sldId id="271" r:id="rId30"/>
    <p:sldId id="272" r:id="rId31"/>
    <p:sldId id="282" r:id="rId32"/>
    <p:sldId id="283" r:id="rId33"/>
    <p:sldId id="273" r:id="rId34"/>
    <p:sldId id="279" r:id="rId35"/>
    <p:sldId id="280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985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90" autoAdjust="0"/>
  </p:normalViewPr>
  <p:slideViewPr>
    <p:cSldViewPr>
      <p:cViewPr varScale="1">
        <p:scale>
          <a:sx n="124" d="100"/>
          <a:sy n="124" d="100"/>
        </p:scale>
        <p:origin x="4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3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c2199\Desktop\Copy%20of%20Circulation%20Statistics%20Compiled%205th%20Edi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c2199\Desktop\Copy%20of%20Circulation%20Statistics%20Compiled%205th%20Edi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100"/>
              <a:t>Total Circulation</a:t>
            </a:r>
            <a:br>
              <a:rPr lang="en-US" sz="1100"/>
            </a:br>
            <a:r>
              <a:rPr lang="en-US" sz="1100"/>
              <a:t>(Excluding Reserves)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Pt>
            <c:idx val="11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</c:spPr>
          </c:dPt>
          <c:dPt>
            <c:idx val="12"/>
            <c:invertIfNegative val="0"/>
            <c:bubble3D val="0"/>
            <c:spPr>
              <a:solidFill>
                <a:schemeClr val="accent1"/>
              </a:solidFill>
            </c:spPr>
          </c:dPt>
          <c:dPt>
            <c:idx val="1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4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15"/>
            <c:invertIfNegative val="0"/>
            <c:bubble3D val="0"/>
            <c:spPr>
              <a:solidFill>
                <a:srgbClr val="00B0F0"/>
              </a:solidFill>
            </c:spPr>
          </c:dPt>
          <c:trendline>
            <c:trendlineType val="linear"/>
            <c:dispRSqr val="0"/>
            <c:dispEq val="0"/>
          </c:trendline>
          <c:trendline>
            <c:trendlineType val="linear"/>
            <c:forward val="5"/>
            <c:dispRSqr val="0"/>
            <c:dispEq val="0"/>
          </c:trendline>
          <c:cat>
            <c:numRef>
              <c:f>'Charts of Annual Circulation'!$A$2:$A$18</c:f>
              <c:numCache>
                <c:formatCode>General</c:formatCode>
                <c:ptCount val="17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</c:numCache>
            </c:numRef>
          </c:cat>
          <c:val>
            <c:numRef>
              <c:f>'Charts of Annual Circulation'!$C$2:$C$18</c:f>
              <c:numCache>
                <c:formatCode>#,##0_);\(#,##0\)</c:formatCode>
                <c:ptCount val="17"/>
                <c:pt idx="0">
                  <c:v>398925</c:v>
                </c:pt>
                <c:pt idx="1">
                  <c:v>452959</c:v>
                </c:pt>
                <c:pt idx="2">
                  <c:v>502660</c:v>
                </c:pt>
                <c:pt idx="3">
                  <c:v>445436</c:v>
                </c:pt>
                <c:pt idx="4">
                  <c:v>448249</c:v>
                </c:pt>
                <c:pt idx="5">
                  <c:v>350198</c:v>
                </c:pt>
                <c:pt idx="6">
                  <c:v>237247</c:v>
                </c:pt>
                <c:pt idx="7">
                  <c:v>238273</c:v>
                </c:pt>
                <c:pt idx="8">
                  <c:v>239713</c:v>
                </c:pt>
                <c:pt idx="9">
                  <c:v>298095</c:v>
                </c:pt>
                <c:pt idx="10">
                  <c:v>228326</c:v>
                </c:pt>
                <c:pt idx="11" formatCode="#,##0">
                  <c:v>200120</c:v>
                </c:pt>
                <c:pt idx="12">
                  <c:v>179836</c:v>
                </c:pt>
                <c:pt idx="13" formatCode="#,##0_);[Red]\(#,##0\)">
                  <c:v>153016</c:v>
                </c:pt>
                <c:pt idx="14" formatCode="#,##0_);[Red]\(#,##0\)">
                  <c:v>140732</c:v>
                </c:pt>
                <c:pt idx="15" formatCode="#,##0_);[Red]\(#,##0\)">
                  <c:v>133250</c:v>
                </c:pt>
                <c:pt idx="16" formatCode="#,##0_);[Red]\(#,##0\)">
                  <c:v>111284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2168024"/>
        <c:axId val="182571248"/>
      </c:barChart>
      <c:catAx>
        <c:axId val="182168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82571248"/>
        <c:crosses val="autoZero"/>
        <c:auto val="1"/>
        <c:lblAlgn val="ctr"/>
        <c:lblOffset val="100"/>
        <c:noMultiLvlLbl val="0"/>
      </c:catAx>
      <c:valAx>
        <c:axId val="182571248"/>
        <c:scaling>
          <c:orientation val="minMax"/>
        </c:scaling>
        <c:delete val="0"/>
        <c:axPos val="l"/>
        <c:majorGridlines/>
        <c:numFmt formatCode="#,##0_);\(#,##0\)" sourceLinked="1"/>
        <c:majorTickMark val="out"/>
        <c:minorTickMark val="none"/>
        <c:tickLblPos val="nextTo"/>
        <c:crossAx val="1821680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invertIfNegative val="0"/>
          <c:trendline>
            <c:trendlineType val="linear"/>
            <c:forward val="5"/>
            <c:dispRSqr val="0"/>
            <c:dispEq val="0"/>
          </c:trendline>
          <c:cat>
            <c:numRef>
              <c:f>'Charts of Annual Circulation'!$A$14:$A$18</c:f>
              <c:numCache>
                <c:formatCode>General</c:formatCode>
                <c:ptCount val="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</c:numCache>
            </c:numRef>
          </c:cat>
          <c:val>
            <c:numRef>
              <c:f>'Charts of Annual Circulation'!$B$14:$B$18</c:f>
              <c:numCache>
                <c:formatCode>#,##0_);[Red]\(#,##0\)</c:formatCode>
                <c:ptCount val="5"/>
                <c:pt idx="0" formatCode="#,##0_);\(#,##0\)">
                  <c:v>114583</c:v>
                </c:pt>
                <c:pt idx="1">
                  <c:v>99688</c:v>
                </c:pt>
                <c:pt idx="2">
                  <c:v>91130</c:v>
                </c:pt>
                <c:pt idx="3">
                  <c:v>87110</c:v>
                </c:pt>
                <c:pt idx="4">
                  <c:v>72237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2763384"/>
        <c:axId val="182763768"/>
      </c:barChart>
      <c:catAx>
        <c:axId val="182763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82763768"/>
        <c:crosses val="autoZero"/>
        <c:auto val="1"/>
        <c:lblAlgn val="ctr"/>
        <c:lblOffset val="100"/>
        <c:noMultiLvlLbl val="0"/>
      </c:catAx>
      <c:valAx>
        <c:axId val="182763768"/>
        <c:scaling>
          <c:orientation val="minMax"/>
        </c:scaling>
        <c:delete val="0"/>
        <c:axPos val="l"/>
        <c:majorGridlines/>
        <c:numFmt formatCode="#,##0_);\(#,##0\)" sourceLinked="1"/>
        <c:majorTickMark val="out"/>
        <c:minorTickMark val="none"/>
        <c:tickLblPos val="nextTo"/>
        <c:crossAx val="1827633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8AEC8-2FF3-4BE0-AEDC-FC00CD57C600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CBD5F2-304B-49F8-8429-9F6156604B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850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B8A68-08B8-4764-A2F3-E880EB5CBE16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D784A-11B0-4537-9236-FCF478A71B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1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4060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588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“On the Cost of Keeping a Book” in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Idea of Order. 2010. by Paul Courant &amp; Matthew “</a:t>
            </a:r>
            <a:r>
              <a:rPr lang="en-US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Buzzy</a:t>
            </a:r>
            <a:r>
              <a:rPr lang="en-US" sz="1200" i="1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 Nielson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84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Allan Kent et al.,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of Library Materials: The University of Pittsburgh Study. New York: Marcel Dekker, 1979.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964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9334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194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9927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9994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3812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446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07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2326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9133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155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3631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635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8683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8582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2607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86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611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48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0137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5181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340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0399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4659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1379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421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D784A-11B0-4537-9236-FCF478A71B1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588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775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204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680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223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FF0E0-04E9-4BE1-B5E1-B3B7C2E7331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555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175A6-C700-4CF4-A3EF-CECFB7D75C02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175A6-C700-4CF4-A3EF-CECFB7D75C02}" type="datetimeFigureOut">
              <a:rPr lang="en-US" smtClean="0"/>
              <a:pPr/>
              <a:t>4/23/2014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45149-832C-46E3-A679-23BECD6F22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76400" y="1371600"/>
            <a:ext cx="6096000" cy="2057400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Michigan Shared Print Initiative</a:t>
            </a:r>
            <a:endParaRPr lang="en-US" sz="4800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MCLS_logo_ful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38800" y="5029200"/>
            <a:ext cx="3153642" cy="15248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8727932" cy="4114800"/>
          </a:xfrm>
          <a:prstGeom prst="rect">
            <a:avLst/>
          </a:prstGeom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24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Research Shows: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8077200" cy="4343400"/>
          </a:xfrm>
        </p:spPr>
        <p:txBody>
          <a:bodyPr/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OHIOLINK Study:  80/6 rule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Cornell University:  55% of books purchased since 1990 never circulated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National studies indicate 13% of volumes stored in open stacks circulate per year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Cost:  $4.26 per book per year to keep on the open shelves</a:t>
            </a:r>
            <a:endParaRPr lang="en-US" dirty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46" y="990600"/>
            <a:ext cx="8296275" cy="16954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200400"/>
            <a:ext cx="9001328" cy="2438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05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40" y="762000"/>
            <a:ext cx="8808160" cy="5067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40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1" y="609600"/>
            <a:ext cx="9000379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421" y="2743200"/>
            <a:ext cx="8813287" cy="144655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429859"/>
                </a:solidFill>
                <a:latin typeface="Arial" pitchFamily="34" charset="0"/>
                <a:cs typeface="Arial" pitchFamily="34" charset="0"/>
              </a:rPr>
              <a:t>2007 – 1,951,173</a:t>
            </a:r>
          </a:p>
          <a:p>
            <a:pPr algn="ctr"/>
            <a:r>
              <a:rPr lang="en-US" sz="4400" dirty="0" smtClean="0">
                <a:solidFill>
                  <a:srgbClr val="429859"/>
                </a:solidFill>
                <a:latin typeface="Arial" pitchFamily="34" charset="0"/>
                <a:cs typeface="Arial" pitchFamily="34" charset="0"/>
              </a:rPr>
              <a:t>2011 – 2,216,905</a:t>
            </a:r>
            <a:endParaRPr lang="en-US" sz="4400" dirty="0">
              <a:solidFill>
                <a:srgbClr val="42985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35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014867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334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2819400"/>
            <a:ext cx="9144000" cy="2895600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Local print collections cost too much and don’t get used</a:t>
            </a:r>
            <a:endParaRPr lang="en-US" b="1" dirty="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87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And take up space that could be allocated to other purposes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7053" t="5319" r="-7053"/>
          <a:stretch/>
        </p:blipFill>
        <p:spPr bwMode="auto">
          <a:xfrm>
            <a:off x="2438400" y="3657600"/>
            <a:ext cx="4574701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randy.MLC_DOM\Downloads\4060734241_32ef79f786_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1905000"/>
            <a:ext cx="32512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/>
        </p:nvSpPr>
        <p:spPr>
          <a:xfrm>
            <a:off x="381000" y="4343400"/>
            <a:ext cx="24384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 smtClean="0">
                <a:latin typeface="Arial" pitchFamily="34" charset="0"/>
                <a:cs typeface="Arial" pitchFamily="34" charset="0"/>
              </a:rPr>
              <a:t>Photo credit: UWM Libraries Coffee Shop by </a:t>
            </a:r>
            <a:r>
              <a:rPr lang="en-US" sz="1000" i="1" dirty="0" err="1" smtClean="0">
                <a:latin typeface="Arial" pitchFamily="34" charset="0"/>
                <a:cs typeface="Arial" pitchFamily="34" charset="0"/>
              </a:rPr>
              <a:t>zenhikers</a:t>
            </a:r>
            <a:r>
              <a:rPr lang="en-US" sz="1000" i="1" dirty="0" smtClean="0">
                <a:latin typeface="Arial" pitchFamily="34" charset="0"/>
                <a:cs typeface="Arial" pitchFamily="34" charset="0"/>
              </a:rPr>
              <a:t>. Some rights reserved. 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C:\Users\randy.MLC_DOM\Downloads\2701347277_f917f9cf72_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1524000"/>
            <a:ext cx="3902075" cy="2609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ctangle 15"/>
          <p:cNvSpPr/>
          <p:nvPr/>
        </p:nvSpPr>
        <p:spPr>
          <a:xfrm>
            <a:off x="6934200" y="3962400"/>
            <a:ext cx="2057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 smtClean="0">
                <a:latin typeface="Arial" pitchFamily="34" charset="0"/>
                <a:cs typeface="Arial" pitchFamily="34" charset="0"/>
              </a:rPr>
              <a:t>Photo credit: Study Group at UBC Library by UBC Library Communications. Some rights reserved. 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Michigan Response</a:t>
            </a:r>
            <a:endParaRPr lang="en-US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066800"/>
            <a:ext cx="8077200" cy="4343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Michigan libraries have long recognized the advantages of working collaboratively, as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COLD, </a:t>
            </a:r>
            <a:r>
              <a:rPr lang="en-US" dirty="0" err="1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MeLCat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Michicard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and other initiatives attest. </a:t>
            </a:r>
            <a:endParaRPr lang="en-US" dirty="0" smtClean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It is clear that </a:t>
            </a: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 shared regional approach to print retention and storage of low-use monographs would be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valuable.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828800" y="228600"/>
            <a:ext cx="8839200" cy="1189038"/>
          </a:xfrm>
        </p:spPr>
        <p:txBody>
          <a:bodyPr>
            <a:noAutofit/>
          </a:bodyPr>
          <a:lstStyle/>
          <a:p>
            <a:pPr algn="l"/>
            <a:r>
              <a:rPr lang="en-US" sz="42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The Value of a Shared </a:t>
            </a:r>
            <a: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Collections </a:t>
            </a:r>
            <a:r>
              <a:rPr lang="en-US" sz="42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Strategy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66800" y="1676400"/>
            <a:ext cx="7355346" cy="4786402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768"/>
              </a:spcBef>
              <a:spcAft>
                <a:spcPts val="0"/>
              </a:spcAft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Stacks are overcrowded</a:t>
            </a:r>
          </a:p>
          <a:p>
            <a:pPr>
              <a:spcBef>
                <a:spcPts val="768"/>
              </a:spcBef>
              <a:spcAft>
                <a:spcPts val="0"/>
              </a:spcAft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Use of print books is low and declining</a:t>
            </a:r>
          </a:p>
          <a:p>
            <a:pPr>
              <a:spcBef>
                <a:spcPts val="768"/>
              </a:spcBef>
              <a:spcAft>
                <a:spcPts val="0"/>
              </a:spcAft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Library space is wanted for other purposes</a:t>
            </a:r>
          </a:p>
          <a:p>
            <a:pPr>
              <a:spcBef>
                <a:spcPts val="768"/>
              </a:spcBef>
              <a:spcAft>
                <a:spcPts val="0"/>
              </a:spcAft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Print redundancy is significant</a:t>
            </a:r>
          </a:p>
          <a:p>
            <a:pPr>
              <a:spcBef>
                <a:spcPts val="768"/>
              </a:spcBef>
              <a:spcAft>
                <a:spcPts val="0"/>
              </a:spcAft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The cost of keeping books on shelves is high</a:t>
            </a:r>
          </a:p>
          <a:p>
            <a:pPr>
              <a:spcBef>
                <a:spcPts val="768"/>
              </a:spcBef>
              <a:spcAft>
                <a:spcPts val="0"/>
              </a:spcAft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Alternatives exist, but data is scattered</a:t>
            </a:r>
          </a:p>
          <a:p>
            <a:pPr>
              <a:spcBef>
                <a:spcPts val="768"/>
              </a:spcBef>
              <a:spcAft>
                <a:spcPts val="0"/>
              </a:spcAft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Traditional approaches to deselection are costly and time-consuming</a:t>
            </a:r>
            <a:endParaRPr lang="en-US" dirty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768"/>
              </a:spcBef>
              <a:spcAft>
                <a:spcPts val="0"/>
              </a:spcAft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381000"/>
            <a:ext cx="861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Shared </a:t>
            </a:r>
            <a:r>
              <a:rPr lang="en-US" sz="4400" b="1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Print </a:t>
            </a:r>
            <a:r>
              <a:rPr lang="en-US" sz="4400" b="1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Initiative</a:t>
            </a:r>
            <a:endParaRPr lang="en-US" sz="4400" b="1" dirty="0" smtClean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/>
            <a:r>
              <a:rPr lang="en-US" sz="44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Pilot </a:t>
            </a:r>
            <a:r>
              <a:rPr lang="en-US" sz="44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Project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33400" y="2209799"/>
            <a:ext cx="8077200" cy="3733801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Council of Library Deans/Directors, in conjunction with MCLS and </a:t>
            </a: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Sustainable Collection Services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(SCS), have developed </a:t>
            </a: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 collaborative approach to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maintaining print collections.  </a:t>
            </a:r>
          </a:p>
          <a:p>
            <a:pPr marL="0" indent="0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Autofit/>
          </a:bodyPr>
          <a:lstStyle/>
          <a:p>
            <a:r>
              <a:rPr lang="en-US" sz="37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 rules-based approach to deselection</a:t>
            </a:r>
            <a:endParaRPr lang="en-US" sz="3700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8077200" cy="4343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Selection and deselection are essentially the same function, performed at different points in a book’s lifecycle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Same techniques could work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Profiles: consistent and customizable treatment</a:t>
            </a:r>
          </a:p>
          <a:p>
            <a:pPr lvl="2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Of new titles: approval</a:t>
            </a:r>
          </a:p>
          <a:p>
            <a:pPr lvl="2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Of older, low-circulation titles: disapproval</a:t>
            </a:r>
            <a:endParaRPr lang="en-US" dirty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92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Autofit/>
          </a:bodyPr>
          <a:lstStyle/>
          <a:p>
            <a:r>
              <a:rPr lang="en-US" sz="37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The SCS Approach: </a:t>
            </a:r>
            <a:r>
              <a:rPr lang="en-US" sz="37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37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37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Data-Driven </a:t>
            </a:r>
            <a:r>
              <a:rPr lang="en-US" sz="37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Deselection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/>
          <a:srcRect l="9618" t="15500" r="8117" b="6591"/>
          <a:stretch/>
        </p:blipFill>
        <p:spPr bwMode="auto">
          <a:xfrm>
            <a:off x="257908" y="1905000"/>
            <a:ext cx="4937760" cy="3491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5181600" y="1905000"/>
            <a:ext cx="3933825" cy="48815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25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Circulation &amp; other use data (ILL, in-house)</a:t>
            </a:r>
          </a:p>
          <a:p>
            <a:r>
              <a:rPr lang="en-US" sz="225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Holdings in other libraries (peer, regional, national)</a:t>
            </a:r>
          </a:p>
          <a:p>
            <a:r>
              <a:rPr lang="en-US" sz="225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Secure digital copy (</a:t>
            </a:r>
            <a:r>
              <a:rPr lang="en-US" sz="2250" dirty="0" err="1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Hathi</a:t>
            </a:r>
            <a:r>
              <a:rPr lang="en-US" sz="225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sz="225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[Commercial availability]</a:t>
            </a:r>
          </a:p>
          <a:p>
            <a:r>
              <a:rPr lang="en-US" sz="225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Authoritative title lists</a:t>
            </a:r>
          </a:p>
          <a:p>
            <a:r>
              <a:rPr lang="en-US" sz="225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Library-defined rules</a:t>
            </a:r>
          </a:p>
          <a:p>
            <a:r>
              <a:rPr lang="en-US" sz="225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Interactive rule sets</a:t>
            </a:r>
            <a:endParaRPr lang="en-US" sz="2250" dirty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sz="40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Define the deselection universe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8077200" cy="4343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Low-use or no-use titles</a:t>
            </a:r>
          </a:p>
          <a:p>
            <a:pPr lvl="2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Total charges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Length of time titles held</a:t>
            </a:r>
          </a:p>
          <a:p>
            <a:pPr lvl="2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Acquisition date; date item record created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Titles widely held elsewhere</a:t>
            </a:r>
          </a:p>
          <a:p>
            <a:pPr lvl="2"/>
            <a:r>
              <a:rPr lang="en-US" dirty="0" err="1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WorldCat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; US; State; </a:t>
            </a:r>
            <a:r>
              <a:rPr lang="en-US" dirty="0" err="1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consortial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partners; peers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Titles that will be kept regardless of use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Authoritative title lists</a:t>
            </a:r>
            <a:endParaRPr lang="en-US" dirty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Assemble data on accessibility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8077200" cy="4343400"/>
          </a:xfrm>
        </p:spPr>
        <p:txBody>
          <a:bodyPr/>
          <a:lstStyle/>
          <a:p>
            <a:r>
              <a:rPr lang="en-US" dirty="0" smtClean="0">
                <a:ln w="3175">
                  <a:noFill/>
                </a:ln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Service copy or copies</a:t>
            </a:r>
          </a:p>
          <a:p>
            <a:r>
              <a:rPr lang="en-US" dirty="0" smtClean="0">
                <a:ln w="3175">
                  <a:noFill/>
                </a:ln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Regional service center</a:t>
            </a:r>
          </a:p>
          <a:p>
            <a:r>
              <a:rPr lang="en-US" dirty="0" smtClean="0">
                <a:ln w="3175">
                  <a:noFill/>
                </a:ln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Availability of alternate editions</a:t>
            </a:r>
          </a:p>
          <a:p>
            <a:r>
              <a:rPr lang="en-US" dirty="0" smtClean="0">
                <a:ln w="3175">
                  <a:noFill/>
                </a:ln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Availability of eBook editions or PDA records</a:t>
            </a:r>
          </a:p>
          <a:p>
            <a:r>
              <a:rPr lang="en-US" dirty="0" smtClean="0">
                <a:ln w="3175">
                  <a:noFill/>
                </a:ln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Print on Demand</a:t>
            </a:r>
          </a:p>
          <a:p>
            <a:r>
              <a:rPr lang="en-US" dirty="0" smtClean="0">
                <a:ln w="3175">
                  <a:noFill/>
                </a:ln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Used book market</a:t>
            </a:r>
            <a:endParaRPr lang="en-US" dirty="0">
              <a:ln w="3175">
                <a:noFill/>
              </a:ln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6200" y="457200"/>
            <a:ext cx="8839200" cy="1189038"/>
          </a:xfrm>
        </p:spPr>
        <p:txBody>
          <a:bodyPr>
            <a:noAutofit/>
          </a:bodyPr>
          <a:lstStyle/>
          <a:p>
            <a:r>
              <a:rPr lang="en-US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Use data to inform </a:t>
            </a:r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deselection </a:t>
            </a:r>
            <a:r>
              <a:rPr lang="en-US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decisions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2133600"/>
            <a:ext cx="8077200" cy="4343400"/>
          </a:xfrm>
        </p:spPr>
        <p:txBody>
          <a:bodyPr/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Construct query to test results of rules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Iterate until satisfied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Produce withdrawal candidate lists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Produce preservation candidate lists</a:t>
            </a:r>
            <a:endParaRPr lang="en-US" dirty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0" y="1371600"/>
            <a:ext cx="907532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456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 - SPI </a:t>
            </a:r>
            <a:r>
              <a:rPr lang="en-US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Scope 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752601"/>
            <a:ext cx="8077200" cy="487679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Monographs only</a:t>
            </a:r>
          </a:p>
          <a:p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Multi-volume monographic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sets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No serials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No “Special” collections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No Gov Docs, Reference, Reserves, etc..</a:t>
            </a:r>
            <a:endParaRPr lang="en-US" dirty="0" smtClean="0">
              <a:solidFill>
                <a:srgbClr val="429859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 - SPI Basics</a:t>
            </a:r>
            <a:endParaRPr lang="en-US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077200" cy="43434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SCS </a:t>
            </a:r>
            <a:r>
              <a:rPr lang="en-US" sz="2800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to identify </a:t>
            </a:r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monographic titles </a:t>
            </a:r>
            <a:r>
              <a:rPr lang="en-US" sz="2800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in respective library collections, and to compare </a:t>
            </a:r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overlap results </a:t>
            </a:r>
            <a:r>
              <a:rPr lang="en-US" sz="2800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across the </a:t>
            </a:r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group</a:t>
            </a:r>
          </a:p>
          <a:p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Identify </a:t>
            </a:r>
            <a:r>
              <a:rPr lang="en-US" sz="2800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titles that are commonly-held with low to no circulation history </a:t>
            </a:r>
            <a:endParaRPr lang="en-US" sz="2800" dirty="0" smtClean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Agreed </a:t>
            </a:r>
            <a:r>
              <a:rPr lang="en-US" sz="2800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minimum number of copies of </a:t>
            </a:r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each title to be </a:t>
            </a:r>
            <a:r>
              <a:rPr lang="en-US" sz="2800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held </a:t>
            </a:r>
            <a:r>
              <a:rPr lang="en-US" sz="28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collectively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Project does not count multiple </a:t>
            </a: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copies in individual libraries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Three </a:t>
            </a:r>
            <a:r>
              <a:rPr lang="en-US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Components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600201"/>
            <a:ext cx="8077200" cy="4343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Unique titles held ONLY by one library within group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Commonly held but little used titles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Retention List</a:t>
            </a: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Component 1: Unique Titles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077200" cy="5029200"/>
          </a:xfrm>
        </p:spPr>
        <p:txBody>
          <a:bodyPr>
            <a:normAutofit fontScale="92500"/>
          </a:bodyPr>
          <a:lstStyle/>
          <a:p>
            <a:r>
              <a:rPr lang="en-US" sz="3400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Unique locally held </a:t>
            </a:r>
            <a:r>
              <a:rPr lang="en-US" sz="34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titles  varies by library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4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Criteria for identification:</a:t>
            </a:r>
          </a:p>
          <a:p>
            <a:pPr marL="742950" lvl="2" indent="-342900"/>
            <a:r>
              <a:rPr lang="en-US" sz="30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Pre- 2005</a:t>
            </a:r>
          </a:p>
          <a:p>
            <a:pPr marL="742950" lvl="2" indent="-342900"/>
            <a:r>
              <a:rPr lang="en-US" sz="30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Zero circs since 1999</a:t>
            </a:r>
          </a:p>
          <a:p>
            <a:pPr marL="742950" lvl="2" indent="-342900"/>
            <a:r>
              <a:rPr lang="en-US" sz="30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More than 50 US holdings in </a:t>
            </a:r>
            <a:r>
              <a:rPr lang="en-US" sz="300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OCLC or Hathi </a:t>
            </a:r>
            <a:r>
              <a:rPr lang="en-US" sz="30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Trust match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400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Individual library decides how to handle</a:t>
            </a:r>
            <a:endParaRPr lang="en-US" sz="3000" dirty="0" smtClean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lvl="1" indent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914400" lvl="2" indent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914400" lvl="2" indent="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marL="914400" lvl="2" indent="0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Pilot Project Participants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295400" y="1600200"/>
            <a:ext cx="8077200" cy="4343400"/>
          </a:xfrm>
        </p:spPr>
        <p:txBody>
          <a:bodyPr/>
          <a:lstStyle/>
          <a:p>
            <a:pPr fontAlgn="ctr"/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Wayne State</a:t>
            </a:r>
          </a:p>
          <a:p>
            <a:pPr fontAlgn="ctr"/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Western Michigan</a:t>
            </a:r>
          </a:p>
          <a:p>
            <a:pPr fontAlgn="ctr"/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Central Michigan</a:t>
            </a:r>
          </a:p>
          <a:p>
            <a:pPr fontAlgn="ctr"/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Eastern Michigan</a:t>
            </a:r>
          </a:p>
          <a:p>
            <a:pPr fontAlgn="ctr"/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GVSU</a:t>
            </a:r>
          </a:p>
          <a:p>
            <a:pPr fontAlgn="ctr"/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Michigan Tech</a:t>
            </a:r>
          </a:p>
          <a:p>
            <a:pPr fontAlgn="ctr"/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SVSU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839200" cy="1189038"/>
          </a:xfrm>
        </p:spPr>
        <p:txBody>
          <a:bodyPr>
            <a:noAutofit/>
          </a:bodyPr>
          <a:lstStyle/>
          <a:p>
            <a:r>
              <a:rPr lang="en-US" sz="42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Component 2: Titles </a:t>
            </a:r>
            <a: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held </a:t>
            </a:r>
            <a:r>
              <a:rPr lang="en-US" sz="42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among group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8077200" cy="43434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Books with: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3 or fewer circulations </a:t>
            </a: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since 1999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Pub date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or </a:t>
            </a: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add date prior to 2005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Held by more than 2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libraries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Projected withdrawal total is 534,039</a:t>
            </a:r>
            <a:endParaRPr lang="en-US" dirty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839200" cy="1189038"/>
          </a:xfrm>
        </p:spPr>
        <p:txBody>
          <a:bodyPr>
            <a:noAutofit/>
          </a:bodyPr>
          <a:lstStyle/>
          <a:p>
            <a:r>
              <a:rPr lang="en-US" sz="42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Component </a:t>
            </a:r>
            <a: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3: Retention List</a:t>
            </a:r>
            <a:endParaRPr lang="en-US" sz="4200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8077200" cy="4343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 list for each participating library, generated by SCS’s algorithm, identifying titles to be retained on behalf of the “collective collection”</a:t>
            </a:r>
          </a:p>
          <a:p>
            <a:r>
              <a:rPr lang="en-US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Retention assignments </a:t>
            </a:r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tied to circulation as much as possible</a:t>
            </a:r>
          </a:p>
          <a:p>
            <a:endParaRPr lang="en-US" dirty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Allocation of Titles</a:t>
            </a:r>
            <a:endParaRPr lang="en-US" sz="4200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Library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Retention</a:t>
                      </a:r>
                      <a:r>
                        <a:rPr lang="en-US" baseline="0" dirty="0" smtClean="0"/>
                        <a:t> Count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Withdrawal Count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CMU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204,686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37,438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EMU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172,423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67,221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GVSU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45,497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49,654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MTU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24,899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48,655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SVSU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30,094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53,724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WSU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86,633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165,858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WMU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172,004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111,607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sz="4200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Memorandum of Understanding</a:t>
            </a:r>
            <a:endParaRPr lang="en-US" sz="4200" b="1" dirty="0">
              <a:ln w="3175" cmpd="sng">
                <a:gradFill>
                  <a:gsLst>
                    <a:gs pos="0">
                      <a:schemeClr val="tx2">
                        <a:lumMod val="60000"/>
                        <a:lumOff val="40000"/>
                      </a:schemeClr>
                    </a:gs>
                    <a:gs pos="50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prstDash val="solid"/>
              </a:ln>
              <a:gradFill>
                <a:gsLst>
                  <a:gs pos="0">
                    <a:schemeClr val="tx2">
                      <a:lumMod val="75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16200000" scaled="0"/>
              </a:gradFill>
              <a:effectLst>
                <a:outerShdw blurRad="101600" dist="38100" dir="3180000" algn="t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077200" cy="4343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15 year commitment to work with group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Open to all COLD libraries</a:t>
            </a:r>
          </a:p>
          <a:p>
            <a:pPr lvl="1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New participants must agree to terms of MOU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Commitment to retention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Lost/damaged</a:t>
            </a:r>
          </a:p>
          <a:p>
            <a:pPr lvl="1"/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Notification mechanism</a:t>
            </a:r>
          </a:p>
          <a:p>
            <a:endParaRPr lang="en-US" dirty="0" smtClean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839200" cy="1189038"/>
          </a:xfrm>
        </p:spPr>
        <p:txBody>
          <a:bodyPr>
            <a:normAutofit/>
          </a:bodyPr>
          <a:lstStyle/>
          <a:p>
            <a:r>
              <a:rPr lang="en-US" sz="42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8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Long Term Goals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2209800"/>
            <a:ext cx="8077200" cy="35814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Reduce the physical collections foot print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Improve study space, promote library as place</a:t>
            </a: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Help to identify potential titles for digitization and inclusion into </a:t>
            </a:r>
            <a:r>
              <a:rPr lang="en-US" dirty="0" err="1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HathiTrust</a:t>
            </a:r>
            <a:endParaRPr lang="en-US" dirty="0" smtClean="0">
              <a:solidFill>
                <a:srgbClr val="429859"/>
              </a:solidFill>
              <a:effectLst>
                <a:outerShdw blurRad="63500" algn="ctr" rotWithShape="0">
                  <a:prstClr val="black">
                    <a:alpha val="22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429859"/>
                </a:solidFill>
                <a:effectLst>
                  <a:outerShdw blurRad="63500" algn="ctr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Continue to build “collective collections” in Michigan and US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342" y="5715000"/>
            <a:ext cx="703109" cy="7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89038"/>
          </a:xfrm>
        </p:spPr>
        <p:txBody>
          <a:bodyPr>
            <a:normAutofit/>
          </a:bodyPr>
          <a:lstStyle/>
          <a:p>
            <a:r>
              <a:rPr lang="en-US" sz="4200" b="1" dirty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8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Questions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2209800"/>
            <a:ext cx="3268274" cy="3304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Why Do this Project?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n w="3175" cmpd="sng">
                  <a:gradFill>
                    <a:gsLst>
                      <a:gs pos="0">
                        <a:schemeClr val="tx2">
                          <a:lumMod val="60000"/>
                          <a:lumOff val="40000"/>
                        </a:schemeClr>
                      </a:gs>
                      <a:gs pos="50000">
                        <a:schemeClr val="tx2">
                          <a:lumMod val="60000"/>
                          <a:lumOff val="40000"/>
                        </a:schemeClr>
                      </a:gs>
                      <a:gs pos="100000">
                        <a:schemeClr val="tx2">
                          <a:lumMod val="60000"/>
                          <a:lumOff val="4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gradFill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16200000" scaled="0"/>
                </a:gradFill>
                <a:effectLst>
                  <a:outerShdw blurRad="101600" dist="38100" dir="3180000" algn="t" rotWithShape="0">
                    <a:prstClr val="black">
                      <a:alpha val="22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Circulation is Falling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9212817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3048000"/>
            <a:ext cx="8632372" cy="144655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429859"/>
                </a:solidFill>
                <a:latin typeface="Arial" pitchFamily="34" charset="0"/>
                <a:cs typeface="Arial" pitchFamily="34" charset="0"/>
              </a:rPr>
              <a:t>1997 – 502,660</a:t>
            </a:r>
          </a:p>
          <a:p>
            <a:pPr algn="ctr"/>
            <a:r>
              <a:rPr lang="en-US" sz="4400" dirty="0" smtClean="0">
                <a:solidFill>
                  <a:srgbClr val="429859"/>
                </a:solidFill>
                <a:latin typeface="Arial" pitchFamily="34" charset="0"/>
                <a:cs typeface="Arial" pitchFamily="34" charset="0"/>
              </a:rPr>
              <a:t>2011 – 111,284</a:t>
            </a:r>
            <a:endParaRPr lang="en-US" sz="4400" dirty="0">
              <a:solidFill>
                <a:srgbClr val="42985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93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7271086"/>
              </p:ext>
            </p:extLst>
          </p:nvPr>
        </p:nvGraphicFramePr>
        <p:xfrm>
          <a:off x="-10886" y="1066800"/>
          <a:ext cx="9229725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454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0199977"/>
              </p:ext>
            </p:extLst>
          </p:nvPr>
        </p:nvGraphicFramePr>
        <p:xfrm>
          <a:off x="152400" y="838200"/>
          <a:ext cx="88900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2765685"/>
            <a:ext cx="8632372" cy="144655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429859"/>
                </a:solidFill>
                <a:latin typeface="Arial" pitchFamily="34" charset="0"/>
                <a:cs typeface="Arial" pitchFamily="34" charset="0"/>
              </a:rPr>
              <a:t>2011 – </a:t>
            </a:r>
            <a:r>
              <a:rPr lang="en-US" sz="4400" b="1" dirty="0" smtClean="0">
                <a:solidFill>
                  <a:srgbClr val="429859"/>
                </a:solidFill>
                <a:latin typeface="Arial" pitchFamily="34" charset="0"/>
                <a:cs typeface="Arial" pitchFamily="34" charset="0"/>
              </a:rPr>
              <a:t>111,284</a:t>
            </a:r>
          </a:p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smtClean="0">
                <a:solidFill>
                  <a:srgbClr val="429859"/>
                </a:solidFill>
                <a:latin typeface="Arial" pitchFamily="34" charset="0"/>
                <a:cs typeface="Arial" pitchFamily="34" charset="0"/>
              </a:rPr>
              <a:t>2016 – </a:t>
            </a:r>
            <a:r>
              <a:rPr lang="en-US" sz="4400" b="1" dirty="0" smtClean="0">
                <a:solidFill>
                  <a:srgbClr val="429859"/>
                </a:solidFill>
                <a:latin typeface="Arial" pitchFamily="34" charset="0"/>
                <a:cs typeface="Arial" pitchFamily="34" charset="0"/>
              </a:rPr>
              <a:t>20,000(!)</a:t>
            </a:r>
            <a:endParaRPr lang="en-US" sz="4400" b="1" dirty="0">
              <a:solidFill>
                <a:srgbClr val="4298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47958" y="5715000"/>
            <a:ext cx="789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63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5708"/>
            <a:ext cx="9122229" cy="4300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99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494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6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1928</TotalTime>
  <Words>813</Words>
  <Application>Microsoft Office PowerPoint</Application>
  <PresentationFormat>On-screen Show (4:3)</PresentationFormat>
  <Paragraphs>187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Courier New</vt:lpstr>
      <vt:lpstr>Office Theme</vt:lpstr>
      <vt:lpstr>Michigan Shared Print Initiative</vt:lpstr>
      <vt:lpstr>PowerPoint Presentation</vt:lpstr>
      <vt:lpstr>Pilot Project Participants</vt:lpstr>
      <vt:lpstr>Why Do this Project?</vt:lpstr>
      <vt:lpstr>Circulation is Falling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Research Shows: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And take up space that could be allocated to other purposes</vt:lpstr>
      <vt:lpstr>Michigan Response</vt:lpstr>
      <vt:lpstr>The Value of a Shared  Collections Strategy</vt:lpstr>
      <vt:lpstr>A rules-based approach to deselection</vt:lpstr>
      <vt:lpstr>The SCS Approach:  Data-Driven Deselection</vt:lpstr>
      <vt:lpstr>Define the deselection universe</vt:lpstr>
      <vt:lpstr>Assemble data on accessibility</vt:lpstr>
      <vt:lpstr>Use data to inform  deselection decisions</vt:lpstr>
      <vt:lpstr>PowerPoint Presentation</vt:lpstr>
      <vt:lpstr>MI - SPI Scope </vt:lpstr>
      <vt:lpstr>MI - SPI Basics</vt:lpstr>
      <vt:lpstr>Three Components</vt:lpstr>
      <vt:lpstr>Component 1: Unique Titles</vt:lpstr>
      <vt:lpstr>Component 2: Titles  held among group</vt:lpstr>
      <vt:lpstr>Component 3: Retention List</vt:lpstr>
      <vt:lpstr>Allocation of Titles</vt:lpstr>
      <vt:lpstr>Memorandum of Understanding</vt:lpstr>
      <vt:lpstr>Long Term Goals</vt:lpstr>
      <vt:lpstr>Questions</vt:lpstr>
    </vt:vector>
  </TitlesOfParts>
  <Company>mcls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MCLS Shared Print Collections Project</dc:title>
  <dc:creator>mcls</dc:creator>
  <cp:lastModifiedBy>cheryl Burley</cp:lastModifiedBy>
  <cp:revision>118</cp:revision>
  <dcterms:created xsi:type="dcterms:W3CDTF">2012-02-23T18:05:10Z</dcterms:created>
  <dcterms:modified xsi:type="dcterms:W3CDTF">2014-04-23T14:59:25Z</dcterms:modified>
</cp:coreProperties>
</file>