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6" r:id="rId3"/>
    <p:sldId id="305" r:id="rId4"/>
    <p:sldId id="302" r:id="rId5"/>
    <p:sldId id="303" r:id="rId6"/>
    <p:sldId id="295" r:id="rId7"/>
    <p:sldId id="294" r:id="rId8"/>
    <p:sldId id="293" r:id="rId9"/>
    <p:sldId id="304" r:id="rId10"/>
    <p:sldId id="264" r:id="rId11"/>
    <p:sldId id="263" r:id="rId12"/>
    <p:sldId id="260" r:id="rId13"/>
    <p:sldId id="257" r:id="rId14"/>
    <p:sldId id="268" r:id="rId15"/>
    <p:sldId id="269" r:id="rId16"/>
    <p:sldId id="270" r:id="rId17"/>
    <p:sldId id="271" r:id="rId18"/>
    <p:sldId id="272" r:id="rId19"/>
    <p:sldId id="282" r:id="rId20"/>
    <p:sldId id="283" r:id="rId21"/>
    <p:sldId id="273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29859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90" autoAdjust="0"/>
  </p:normalViewPr>
  <p:slideViewPr>
    <p:cSldViewPr>
      <p:cViewPr>
        <p:scale>
          <a:sx n="107" d="100"/>
          <a:sy n="107" d="100"/>
        </p:scale>
        <p:origin x="-64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3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8AEC8-2FF3-4BE0-AEDC-FC00CD57C600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BD5F2-304B-49F8-8429-9F6156604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0850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B8A68-08B8-4764-A2F3-E880EB5CBE16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D784A-11B0-4537-9236-FCF478A71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96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FF0E0-04E9-4BE1-B5E1-B3B7C2E7331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FF0E0-04E9-4BE1-B5E1-B3B7C2E7331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FF0E0-04E9-4BE1-B5E1-B3B7C2E7331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D784A-11B0-4537-9236-FCF478A71B1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75A6-C700-4CF4-A3EF-CECFB7D75C02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5149-832C-46E3-A679-23BECD6F2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75A6-C700-4CF4-A3EF-CECFB7D75C02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5149-832C-46E3-A679-23BECD6F2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75A6-C700-4CF4-A3EF-CECFB7D75C02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5149-832C-46E3-A679-23BECD6F2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75A6-C700-4CF4-A3EF-CECFB7D75C02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5149-832C-46E3-A679-23BECD6F2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75A6-C700-4CF4-A3EF-CECFB7D75C02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5149-832C-46E3-A679-23BECD6F2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75A6-C700-4CF4-A3EF-CECFB7D75C02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5149-832C-46E3-A679-23BECD6F2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75A6-C700-4CF4-A3EF-CECFB7D75C02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5149-832C-46E3-A679-23BECD6F2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75A6-C700-4CF4-A3EF-CECFB7D75C02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5149-832C-46E3-A679-23BECD6F2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75A6-C700-4CF4-A3EF-CECFB7D75C02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5149-832C-46E3-A679-23BECD6F2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75A6-C700-4CF4-A3EF-CECFB7D75C02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5149-832C-46E3-A679-23BECD6F2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75A6-C700-4CF4-A3EF-CECFB7D75C02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5149-832C-46E3-A679-23BECD6F2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175A6-C700-4CF4-A3EF-CECFB7D75C02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45149-832C-46E3-A679-23BECD6F2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6400" y="1371600"/>
            <a:ext cx="6096000" cy="20574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Michigan Shared Print Initiative</a:t>
            </a:r>
            <a:endParaRPr lang="en-US" sz="4800" b="1" dirty="0">
              <a:ln w="3175" cmpd="sng"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prstDash val="solid"/>
              </a:ln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16200000" scaled="0"/>
              </a:gradFill>
              <a:effectLst>
                <a:outerShdw blurRad="101600" dist="38100" dir="3180000" algn="t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MCLS_logo_ful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5029200"/>
            <a:ext cx="3153642" cy="1524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89038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Michigan Response</a:t>
            </a:r>
            <a:endParaRPr lang="en-US" b="1" dirty="0">
              <a:ln w="3175" cmpd="sng"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prstDash val="solid"/>
              </a:ln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16200000" scaled="0"/>
              </a:gradFill>
              <a:effectLst>
                <a:outerShdw blurRad="101600" dist="38100" dir="3180000" algn="t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8077200" cy="434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Michigan libraries have long recognized the advantages of working collaboratively, as </a:t>
            </a: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COLD, </a:t>
            </a:r>
            <a:r>
              <a:rPr lang="en-US" dirty="0" err="1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MeLCat</a:t>
            </a: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Michicard</a:t>
            </a: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and other initiatives attest. </a:t>
            </a:r>
            <a:endParaRPr lang="en-US" dirty="0" smtClean="0">
              <a:solidFill>
                <a:srgbClr val="429859"/>
              </a:solidFill>
              <a:effectLst>
                <a:outerShdw blurRad="63500" algn="ctr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It is clear that </a:t>
            </a:r>
            <a:r>
              <a:rPr lang="en-US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 shared regional approach to print retention and storage of low-use monographs would be </a:t>
            </a: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valuable.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42" y="5715000"/>
            <a:ext cx="703109" cy="71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8839200" cy="1189038"/>
          </a:xfrm>
        </p:spPr>
        <p:txBody>
          <a:bodyPr>
            <a:noAutofit/>
          </a:bodyPr>
          <a:lstStyle/>
          <a:p>
            <a:pPr algn="l"/>
            <a:r>
              <a:rPr lang="en-US" sz="4200" b="1" dirty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The Value of a Shared </a:t>
            </a:r>
            <a:r>
              <a:rPr lang="en-US" sz="4200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200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200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Collections </a:t>
            </a:r>
            <a:r>
              <a:rPr lang="en-US" sz="4200" b="1" dirty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Strategy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355346" cy="478640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768"/>
              </a:spcBef>
              <a:spcAft>
                <a:spcPts val="0"/>
              </a:spcAft>
            </a:pP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Stacks are overcrowded</a:t>
            </a:r>
          </a:p>
          <a:p>
            <a:pPr>
              <a:spcBef>
                <a:spcPts val="768"/>
              </a:spcBef>
              <a:spcAft>
                <a:spcPts val="0"/>
              </a:spcAft>
            </a:pP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Use of print books is low and declining</a:t>
            </a:r>
          </a:p>
          <a:p>
            <a:pPr>
              <a:spcBef>
                <a:spcPts val="768"/>
              </a:spcBef>
              <a:spcAft>
                <a:spcPts val="0"/>
              </a:spcAft>
            </a:pP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Library space is wanted for other purposes</a:t>
            </a:r>
          </a:p>
          <a:p>
            <a:pPr>
              <a:spcBef>
                <a:spcPts val="768"/>
              </a:spcBef>
              <a:spcAft>
                <a:spcPts val="0"/>
              </a:spcAft>
            </a:pP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Print redundancy is significant</a:t>
            </a:r>
          </a:p>
          <a:p>
            <a:pPr>
              <a:spcBef>
                <a:spcPts val="768"/>
              </a:spcBef>
              <a:spcAft>
                <a:spcPts val="0"/>
              </a:spcAft>
            </a:pP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The cost of keeping books on shelves is high</a:t>
            </a:r>
          </a:p>
          <a:p>
            <a:pPr>
              <a:spcBef>
                <a:spcPts val="768"/>
              </a:spcBef>
              <a:spcAft>
                <a:spcPts val="0"/>
              </a:spcAft>
            </a:pP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Alternatives exist, but data is scattered</a:t>
            </a:r>
          </a:p>
          <a:p>
            <a:pPr>
              <a:spcBef>
                <a:spcPts val="768"/>
              </a:spcBef>
              <a:spcAft>
                <a:spcPts val="0"/>
              </a:spcAft>
            </a:pP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Traditional approaches to deselection are costly and time-consuming</a:t>
            </a:r>
            <a:endParaRPr lang="en-US" dirty="0">
              <a:solidFill>
                <a:srgbClr val="429859"/>
              </a:solidFill>
              <a:effectLst>
                <a:outerShdw blurRad="63500" algn="ctr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768"/>
              </a:spcBef>
              <a:spcAft>
                <a:spcPts val="0"/>
              </a:spcAft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42" y="5715000"/>
            <a:ext cx="703109" cy="71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89038"/>
          </a:xfrm>
        </p:spPr>
        <p:txBody>
          <a:bodyPr>
            <a:noAutofit/>
          </a:bodyPr>
          <a:lstStyle/>
          <a:p>
            <a:r>
              <a:rPr lang="en-US" sz="3700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en-US" sz="3700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Rules-based Approach to Deselection</a:t>
            </a:r>
            <a:endParaRPr lang="en-US" sz="3700" b="1" dirty="0">
              <a:ln w="3175" cmpd="sng"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prstDash val="solid"/>
              </a:ln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16200000" scaled="0"/>
              </a:gradFill>
              <a:effectLst>
                <a:outerShdw blurRad="101600" dist="38100" dir="3180000" algn="t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80772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Selection and deselection are essentially the same function, performed at different points in a book’s lifecycle</a:t>
            </a:r>
          </a:p>
          <a:p>
            <a:endParaRPr lang="en-US" dirty="0" smtClean="0">
              <a:solidFill>
                <a:srgbClr val="429859"/>
              </a:solidFill>
              <a:effectLst>
                <a:outerShdw blurRad="63500" algn="ctr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Same techniques could work</a:t>
            </a:r>
          </a:p>
          <a:p>
            <a:endParaRPr lang="en-US" dirty="0" smtClean="0">
              <a:solidFill>
                <a:srgbClr val="429859"/>
              </a:solidFill>
              <a:effectLst>
                <a:outerShdw blurRad="63500" algn="ctr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Profiles: consistent and customizable treatment</a:t>
            </a:r>
          </a:p>
          <a:p>
            <a:pPr lvl="2"/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Of new titles: approval</a:t>
            </a:r>
          </a:p>
          <a:p>
            <a:pPr lvl="2"/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Of older, low-circulation titles: disapproval</a:t>
            </a:r>
            <a:endParaRPr lang="en-US" dirty="0">
              <a:solidFill>
                <a:srgbClr val="429859"/>
              </a:solidFill>
              <a:effectLst>
                <a:outerShdw blurRad="63500" algn="ctr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42" y="5715000"/>
            <a:ext cx="703109" cy="71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89038"/>
          </a:xfrm>
        </p:spPr>
        <p:txBody>
          <a:bodyPr>
            <a:normAutofit/>
          </a:bodyPr>
          <a:lstStyle/>
          <a:p>
            <a:r>
              <a:rPr lang="en-US" sz="4000" b="1" dirty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Define the </a:t>
            </a:r>
            <a:r>
              <a:rPr lang="en-US" sz="4000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Deselection Universe</a:t>
            </a:r>
            <a:endParaRPr lang="en-US" sz="4000" b="1" dirty="0">
              <a:ln w="3175" cmpd="sng"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prstDash val="solid"/>
              </a:ln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16200000" scaled="0"/>
              </a:gradFill>
              <a:effectLst>
                <a:outerShdw blurRad="101600" dist="38100" dir="3180000" algn="t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8077200" cy="4343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Low-use or no-use titles</a:t>
            </a:r>
          </a:p>
          <a:p>
            <a:pPr lvl="2"/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Total charges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Length of time titles held</a:t>
            </a:r>
          </a:p>
          <a:p>
            <a:pPr lvl="2"/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Acquisition date; date item record created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Titles widely held elsewhere</a:t>
            </a:r>
          </a:p>
          <a:p>
            <a:pPr lvl="2"/>
            <a:r>
              <a:rPr lang="en-US" dirty="0" err="1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WorldCat</a:t>
            </a: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; US; State; </a:t>
            </a:r>
            <a:r>
              <a:rPr lang="en-US" dirty="0" err="1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consortial</a:t>
            </a: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partners; peers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Titles that will be kept regardless of use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Authoritative title lists</a:t>
            </a:r>
            <a:endParaRPr lang="en-US" dirty="0">
              <a:solidFill>
                <a:srgbClr val="429859"/>
              </a:solidFill>
              <a:effectLst>
                <a:outerShdw blurRad="63500" algn="ctr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42" y="5715000"/>
            <a:ext cx="703109" cy="71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89038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MI - SPI Basics</a:t>
            </a:r>
            <a:endParaRPr lang="en-US" b="1" dirty="0">
              <a:ln w="3175" cmpd="sng"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prstDash val="solid"/>
              </a:ln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16200000" scaled="0"/>
              </a:gradFill>
              <a:effectLst>
                <a:outerShdw blurRad="101600" dist="38100" dir="3180000" algn="t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8077200" cy="4343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SCS </a:t>
            </a:r>
            <a:r>
              <a:rPr lang="en-US" sz="2800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to identify </a:t>
            </a:r>
            <a:r>
              <a:rPr lang="en-US" sz="2800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monographic titles </a:t>
            </a:r>
            <a:r>
              <a:rPr lang="en-US" sz="2800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in respective library collections, and to compare </a:t>
            </a:r>
            <a:r>
              <a:rPr lang="en-US" sz="2800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overlap results </a:t>
            </a:r>
            <a:r>
              <a:rPr lang="en-US" sz="2800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across the </a:t>
            </a:r>
            <a:r>
              <a:rPr lang="en-US" sz="2800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group</a:t>
            </a:r>
          </a:p>
          <a:p>
            <a:r>
              <a:rPr lang="en-US" sz="2800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Identify </a:t>
            </a:r>
            <a:r>
              <a:rPr lang="en-US" sz="2800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titles that are commonly-held with low to no circulation history </a:t>
            </a:r>
            <a:endParaRPr lang="en-US" sz="2800" dirty="0" smtClean="0">
              <a:solidFill>
                <a:srgbClr val="429859"/>
              </a:solidFill>
              <a:effectLst>
                <a:outerShdw blurRad="63500" algn="ctr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Agreed </a:t>
            </a:r>
            <a:r>
              <a:rPr lang="en-US" sz="2800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minimum number of copies of </a:t>
            </a:r>
            <a:r>
              <a:rPr lang="en-US" sz="2800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each title to be </a:t>
            </a:r>
            <a:r>
              <a:rPr lang="en-US" sz="2800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held </a:t>
            </a:r>
            <a:r>
              <a:rPr lang="en-US" sz="2800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collectively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Project does not count multiple </a:t>
            </a:r>
            <a:r>
              <a:rPr lang="en-US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copies in individual libraries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42" y="5715000"/>
            <a:ext cx="703109" cy="71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89038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MI - SPI </a:t>
            </a:r>
            <a:r>
              <a:rPr lang="en-US" b="1" dirty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Scope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752601"/>
            <a:ext cx="8077200" cy="48767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Monographs only</a:t>
            </a:r>
          </a:p>
          <a:p>
            <a:r>
              <a:rPr lang="en-US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Multi-volume monographic </a:t>
            </a: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sets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No serials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No “Special” collections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No Gov Docs, Reference, Reserves, etc..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Timeline</a:t>
            </a:r>
          </a:p>
          <a:p>
            <a:pPr lvl="1">
              <a:buFont typeface="Courier New" pitchFamily="49" charset="0"/>
              <a:buChar char="o"/>
            </a:pPr>
            <a:endParaRPr lang="en-US" dirty="0" smtClean="0">
              <a:solidFill>
                <a:srgbClr val="429859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42" y="5715000"/>
            <a:ext cx="703109" cy="71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89038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Three </a:t>
            </a:r>
            <a:r>
              <a:rPr lang="en-US" b="1" dirty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Components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8077200" cy="4343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Unique titles held ONLY by one library within group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Commonly held but little used titles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Retention List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42" y="5715000"/>
            <a:ext cx="703109" cy="71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89038"/>
          </a:xfrm>
        </p:spPr>
        <p:txBody>
          <a:bodyPr>
            <a:normAutofit/>
          </a:bodyPr>
          <a:lstStyle/>
          <a:p>
            <a:r>
              <a:rPr lang="en-US" b="1" dirty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Component 1: Unique Titles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8077200" cy="5029200"/>
          </a:xfrm>
        </p:spPr>
        <p:txBody>
          <a:bodyPr>
            <a:normAutofit fontScale="92500"/>
          </a:bodyPr>
          <a:lstStyle/>
          <a:p>
            <a:r>
              <a:rPr lang="en-US" sz="3400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Unique locally held </a:t>
            </a:r>
            <a:r>
              <a:rPr lang="en-US" sz="3400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titles  varies by library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400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Criteria for identification:</a:t>
            </a:r>
          </a:p>
          <a:p>
            <a:pPr marL="742950" lvl="2" indent="-342900"/>
            <a:r>
              <a:rPr lang="en-US" sz="3000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Pre- 2005</a:t>
            </a:r>
          </a:p>
          <a:p>
            <a:pPr marL="742950" lvl="2" indent="-342900"/>
            <a:r>
              <a:rPr lang="en-US" sz="3000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Zero circs since 1999</a:t>
            </a:r>
          </a:p>
          <a:p>
            <a:pPr marL="742950" lvl="2" indent="-342900"/>
            <a:r>
              <a:rPr lang="en-US" sz="3000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More than 50 US holdings in </a:t>
            </a:r>
            <a:r>
              <a:rPr lang="en-US" sz="300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OCLC or Hathi </a:t>
            </a:r>
            <a:r>
              <a:rPr lang="en-US" sz="3000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Trust match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400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Individual library decides how to handle</a:t>
            </a:r>
            <a:endParaRPr lang="en-US" sz="3000" dirty="0" smtClean="0">
              <a:solidFill>
                <a:srgbClr val="429859"/>
              </a:solidFill>
              <a:effectLst>
                <a:outerShdw blurRad="63500" algn="ctr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914400" lvl="2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914400" lvl="2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marL="914400" lvl="2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42" y="5715000"/>
            <a:ext cx="703109" cy="71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189038"/>
          </a:xfrm>
        </p:spPr>
        <p:txBody>
          <a:bodyPr>
            <a:noAutofit/>
          </a:bodyPr>
          <a:lstStyle/>
          <a:p>
            <a:r>
              <a:rPr lang="en-US" sz="4200" b="1" dirty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Component 2: Titles </a:t>
            </a:r>
            <a:r>
              <a:rPr lang="en-US" sz="4200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200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200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held </a:t>
            </a:r>
            <a:r>
              <a:rPr lang="en-US" sz="4200" b="1" dirty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among group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8077200" cy="4343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Books with: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3 or fewer circulations </a:t>
            </a:r>
            <a:r>
              <a:rPr lang="en-US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since 1999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Pub date </a:t>
            </a: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or </a:t>
            </a:r>
            <a:r>
              <a:rPr lang="en-US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add date prior to 2005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Held by more than 2 </a:t>
            </a: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libraries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Projected withdrawal total is 534,039</a:t>
            </a:r>
            <a:endParaRPr lang="en-US" dirty="0">
              <a:solidFill>
                <a:srgbClr val="429859"/>
              </a:solidFill>
              <a:effectLst>
                <a:outerShdw blurRad="63500" algn="ctr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42" y="5715000"/>
            <a:ext cx="703109" cy="71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189038"/>
          </a:xfrm>
        </p:spPr>
        <p:txBody>
          <a:bodyPr>
            <a:noAutofit/>
          </a:bodyPr>
          <a:lstStyle/>
          <a:p>
            <a:r>
              <a:rPr lang="en-US" sz="4200" b="1" dirty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Component </a:t>
            </a:r>
            <a:r>
              <a:rPr lang="en-US" sz="4200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3: Retention List</a:t>
            </a:r>
            <a:endParaRPr lang="en-US" sz="4200" b="1" dirty="0">
              <a:ln w="3175" cmpd="sng"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prstDash val="solid"/>
              </a:ln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16200000" scaled="0"/>
              </a:gradFill>
              <a:effectLst>
                <a:outerShdw blurRad="101600" dist="38100" dir="3180000" algn="t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8077200" cy="4343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 list for each participating library, generated by SCS’s algorithm, identifying titles to be retained on behalf of the “collective collection”</a:t>
            </a:r>
          </a:p>
          <a:p>
            <a:r>
              <a:rPr lang="en-US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Retention assignments </a:t>
            </a: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tied to circulation as much as possible</a:t>
            </a:r>
          </a:p>
          <a:p>
            <a:endParaRPr lang="en-US" dirty="0">
              <a:solidFill>
                <a:srgbClr val="429859"/>
              </a:solidFill>
              <a:effectLst>
                <a:outerShdw blurRad="63500" algn="ctr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42" y="5715000"/>
            <a:ext cx="703109" cy="7108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3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3810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Shared Print </a:t>
            </a:r>
            <a:r>
              <a:rPr lang="en-US" sz="4400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Initiative</a:t>
            </a:r>
            <a:endParaRPr lang="en-US" sz="4400" b="1" dirty="0" smtClean="0">
              <a:ln w="3175" cmpd="sng"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prstDash val="solid"/>
              </a:ln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16200000" scaled="0"/>
              </a:gradFill>
              <a:effectLst>
                <a:outerShdw blurRad="101600" dist="38100" dir="3180000" algn="t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2209799"/>
            <a:ext cx="8077200" cy="373380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Council of Library Deans/Directors, in conjunction with MCLS and </a:t>
            </a:r>
            <a:r>
              <a:rPr lang="en-US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Sustainable Collection Services </a:t>
            </a: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(SCS), have developed </a:t>
            </a:r>
            <a:r>
              <a:rPr lang="en-US" dirty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 collaborative approach to </a:t>
            </a: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maintaining print collections.  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42" y="5715000"/>
            <a:ext cx="703109" cy="71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Allocation of Titles</a:t>
            </a:r>
            <a:endParaRPr lang="en-US" sz="4200" b="1" dirty="0">
              <a:ln w="3175" cmpd="sng"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prstDash val="solid"/>
              </a:ln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16200000" scaled="0"/>
              </a:gradFill>
              <a:effectLst>
                <a:outerShdw blurRad="101600" dist="38100" dir="3180000" algn="t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Library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Retention</a:t>
                      </a:r>
                      <a:r>
                        <a:rPr lang="en-US" baseline="0" dirty="0" smtClean="0"/>
                        <a:t>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Withdrawal Count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CMU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204,686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37,438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172,423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67,221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GVSU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45,497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49,654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MTU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24,899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48,655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SVSU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30,094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53,724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86,633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165,858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WMU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172,004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111,607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42" y="5715000"/>
            <a:ext cx="703109" cy="71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89038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Memorandum of Understanding</a:t>
            </a:r>
            <a:endParaRPr lang="en-US" sz="4200" b="1" dirty="0">
              <a:ln w="3175" cmpd="sng"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prstDash val="solid"/>
              </a:ln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16200000" scaled="0"/>
              </a:gradFill>
              <a:effectLst>
                <a:outerShdw blurRad="101600" dist="38100" dir="3180000" algn="t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8077200" cy="4343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15 year commitment to work with group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Open to all COLD libraries</a:t>
            </a:r>
          </a:p>
          <a:p>
            <a:pPr lvl="1"/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New participants must agree to terms of MOU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Commitment to retention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Lost/damaged</a:t>
            </a:r>
          </a:p>
          <a:p>
            <a:pPr lvl="1"/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Notification mechanism</a:t>
            </a:r>
          </a:p>
          <a:p>
            <a:endParaRPr lang="en-US" dirty="0" smtClean="0">
              <a:solidFill>
                <a:srgbClr val="429859"/>
              </a:solidFill>
              <a:effectLst>
                <a:outerShdw blurRad="63500" algn="ctr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42" y="5715000"/>
            <a:ext cx="703109" cy="71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1189038"/>
          </a:xfrm>
        </p:spPr>
        <p:txBody>
          <a:bodyPr>
            <a:normAutofit/>
          </a:bodyPr>
          <a:lstStyle/>
          <a:p>
            <a:r>
              <a:rPr lang="en-US" sz="4200" b="1" dirty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8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Long Term Goals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8077200" cy="3581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Reduce the physical collections foot print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Improve study space, promote library as place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Help to identify potential titles for digitization and inclusion into </a:t>
            </a:r>
            <a:r>
              <a:rPr lang="en-US" dirty="0" err="1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HathiTrust</a:t>
            </a:r>
            <a:endParaRPr lang="en-US" dirty="0" smtClean="0">
              <a:solidFill>
                <a:srgbClr val="429859"/>
              </a:solidFill>
              <a:effectLst>
                <a:outerShdw blurRad="63500" algn="ctr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Continue to build “collective collections” in Michigan and US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42" y="5715000"/>
            <a:ext cx="703109" cy="71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89038"/>
          </a:xfrm>
        </p:spPr>
        <p:txBody>
          <a:bodyPr>
            <a:normAutofit/>
          </a:bodyPr>
          <a:lstStyle/>
          <a:p>
            <a:r>
              <a:rPr lang="en-US" sz="4200" b="1" dirty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8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Questions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09800"/>
            <a:ext cx="3268274" cy="3304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Project </a:t>
            </a:r>
            <a:r>
              <a:rPr lang="en-US" b="1" dirty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Participants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Eastern Michigan</a:t>
            </a:r>
          </a:p>
          <a:p>
            <a:pPr fontAlgn="ctr"/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Grand Valley State University</a:t>
            </a:r>
          </a:p>
          <a:p>
            <a:pPr fontAlgn="ctr"/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Central Michigan</a:t>
            </a:r>
          </a:p>
          <a:p>
            <a:pPr fontAlgn="ctr"/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Michigan Technological University</a:t>
            </a:r>
          </a:p>
          <a:p>
            <a:pPr fontAlgn="ctr"/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Saginaw Valley State University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Wayne State University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Western Michigan</a:t>
            </a:r>
            <a:endParaRPr lang="en-US" dirty="0" smtClean="0"/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Ferris State University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Oakland University</a:t>
            </a:r>
            <a:endParaRPr lang="en-US" dirty="0" smtClean="0">
              <a:solidFill>
                <a:srgbClr val="429859"/>
              </a:solidFill>
              <a:effectLst>
                <a:outerShdw blurRad="63500" algn="ctr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9342" y="5715000"/>
            <a:ext cx="703109" cy="71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Why Do this Project?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89038"/>
          </a:xfrm>
        </p:spPr>
        <p:txBody>
          <a:bodyPr>
            <a:normAutofit/>
          </a:bodyPr>
          <a:lstStyle/>
          <a:p>
            <a:r>
              <a:rPr lang="en-US" b="1" dirty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Research Shows: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8077200" cy="4343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OHIOLINK Study:  80/6 rule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Cornell University:  55% of books purchased since 1990 never circulated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National studies indicate 13% of volumes stored in open stacks circulate per year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Cost:  $4.26 per book per year to keep on the open </a:t>
            </a:r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shelves</a:t>
            </a:r>
          </a:p>
          <a:p>
            <a:r>
              <a:rPr lang="en-US" dirty="0" smtClean="0">
                <a:solidFill>
                  <a:srgbClr val="429859"/>
                </a:solidFill>
                <a:effectLst>
                  <a:outerShdw blurRad="63500" algn="ctr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Among ARL libraries, circulation is dropping</a:t>
            </a:r>
            <a:endParaRPr lang="en-US" dirty="0">
              <a:solidFill>
                <a:srgbClr val="429859"/>
              </a:solidFill>
              <a:effectLst>
                <a:outerShdw blurRad="63500" algn="ctr" rotWithShape="0">
                  <a:prstClr val="black">
                    <a:alpha val="2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42" y="5715000"/>
            <a:ext cx="703109" cy="71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946" y="990600"/>
            <a:ext cx="8296275" cy="1695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9001328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05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014867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334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2819400"/>
            <a:ext cx="9144000" cy="28956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Local print collections take up too much space, cost too much, and don’t get used</a:t>
            </a:r>
            <a:endParaRPr lang="en-US" b="1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87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3175" cmpd="sng"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effectLst>
                  <a:outerShdw blurRad="101600" dist="38100" dir="3180000" algn="t" rotWithShape="0">
                    <a:prstClr val="black">
                      <a:alpha val="2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And take up space that could be allocated to other purposes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7053" t="5319" r="-7053"/>
          <a:stretch/>
        </p:blipFill>
        <p:spPr bwMode="auto">
          <a:xfrm>
            <a:off x="2438400" y="3657600"/>
            <a:ext cx="4574701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randy.MLC_DOM\Downloads\4060734241_32ef79f786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905000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381000" y="4343400"/>
            <a:ext cx="2438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latin typeface="Arial" pitchFamily="34" charset="0"/>
                <a:cs typeface="Arial" pitchFamily="34" charset="0"/>
              </a:rPr>
              <a:t>Photo credit: UWM Libraries Coffee Shop by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zenhikers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. Some rights reserved. 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randy.MLC_DOM\Downloads\2701347277_f917f9cf72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1524000"/>
            <a:ext cx="3902075" cy="260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6934200" y="3962400"/>
            <a:ext cx="205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latin typeface="Arial" pitchFamily="34" charset="0"/>
                <a:cs typeface="Arial" pitchFamily="34" charset="0"/>
              </a:rPr>
              <a:t>Photo credit: Study Group at UBC Library by UBC Library Communications. Some rights reserved. 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1822</TotalTime>
  <Words>657</Words>
  <Application>Microsoft Office PowerPoint</Application>
  <PresentationFormat>On-screen Show (4:3)</PresentationFormat>
  <Paragraphs>149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Michigan Shared Print Initiative</vt:lpstr>
      <vt:lpstr>Slide 2</vt:lpstr>
      <vt:lpstr>Project Participants</vt:lpstr>
      <vt:lpstr>Why Do this Project?</vt:lpstr>
      <vt:lpstr>Research Shows:</vt:lpstr>
      <vt:lpstr>Slide 6</vt:lpstr>
      <vt:lpstr>Slide 7</vt:lpstr>
      <vt:lpstr>Slide 8</vt:lpstr>
      <vt:lpstr>And take up space that could be allocated to other purposes</vt:lpstr>
      <vt:lpstr>Michigan Response</vt:lpstr>
      <vt:lpstr>The Value of a Shared  Collections Strategy</vt:lpstr>
      <vt:lpstr>A Rules-based Approach to Deselection</vt:lpstr>
      <vt:lpstr>Define the Deselection Universe</vt:lpstr>
      <vt:lpstr>MI - SPI Basics</vt:lpstr>
      <vt:lpstr>MI - SPI Scope </vt:lpstr>
      <vt:lpstr>Three Components</vt:lpstr>
      <vt:lpstr>Component 1: Unique Titles</vt:lpstr>
      <vt:lpstr>Component 2: Titles  held among group</vt:lpstr>
      <vt:lpstr>Component 3: Retention List</vt:lpstr>
      <vt:lpstr>Allocation of Titles</vt:lpstr>
      <vt:lpstr>Memorandum of Understanding</vt:lpstr>
      <vt:lpstr>Long Term Goals</vt:lpstr>
      <vt:lpstr>Questions</vt:lpstr>
    </vt:vector>
  </TitlesOfParts>
  <Company>mcls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MCLS Shared Print Collections Project</dc:title>
  <dc:creator>mcls</dc:creator>
  <cp:lastModifiedBy>R Dykhuis</cp:lastModifiedBy>
  <cp:revision>113</cp:revision>
  <dcterms:created xsi:type="dcterms:W3CDTF">2012-02-23T18:05:10Z</dcterms:created>
  <dcterms:modified xsi:type="dcterms:W3CDTF">2012-08-24T16:12:59Z</dcterms:modified>
</cp:coreProperties>
</file>