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8"/>
  </p:notesMasterIdLst>
  <p:sldIdLst>
    <p:sldId id="257" r:id="rId2"/>
    <p:sldId id="256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86" r:id="rId12"/>
    <p:sldId id="287" r:id="rId13"/>
    <p:sldId id="28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92" r:id="rId31"/>
    <p:sldId id="296" r:id="rId32"/>
    <p:sldId id="293" r:id="rId33"/>
    <p:sldId id="294" r:id="rId34"/>
    <p:sldId id="295" r:id="rId35"/>
    <p:sldId id="291" r:id="rId36"/>
    <p:sldId id="29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0EDFA-8295-4C03-BA90-8AA8E5F9F30D}" type="datetimeFigureOut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1CA7A-2412-4565-993C-86CAC6AD50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377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1CA7A-2412-4565-993C-86CAC6AD50D9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B1315B-42AA-4079-B55A-81E1629605EE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66C9BB-E476-44DD-B045-D113AB6CE2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07BD-E28F-4556-92E4-D4D4C4171239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9F02A-2FDA-4FE7-89EB-006B84DB7119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1B39-A5B8-47D9-8D34-08495A5C6F11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17D7-9F1D-4188-9CAD-F906ED4599E8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B1BF-5C6D-4B41-B971-8C56B4ADBA57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DFFD-2711-4F47-8E14-3CF82E6EA9A8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8C94C-CB6B-4E77-A0DA-8B730D1692E0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1C5A-BDF7-4FF2-91C7-729E0B0B045F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34A5115-0132-475A-8116-FE5CBB26F703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0246EC-A60A-4659-AE30-89348FACCD39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66C9BB-E476-44DD-B045-D113AB6CE2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A51D52-B7C8-44F7-B42D-2D3F7D1C0D92}" type="datetime1">
              <a:rPr lang="en-US" smtClean="0"/>
              <a:pPr/>
              <a:t>3/21/2017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066C9BB-E476-44DD-B045-D113AB6CE2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.gov/catworkshop/bibfram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cnetdev/marc2bibframe2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mailto:bwig@loc.go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d.loc.gov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http://www.loc.gov/bibframe/</a:t>
            </a:r>
          </a:p>
        </p:txBody>
      </p:sp>
      <p:pic>
        <p:nvPicPr>
          <p:cNvPr id="2050" name="Picture 2" descr="http://www.loc.gov/staff/core/files/image_library/loc_img_jeffexterior_md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26" b="1632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Library of Congress Thomas Jefferson Building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483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Pilot participants were viewed as pioneers</a:t>
            </a:r>
          </a:p>
          <a:p>
            <a:r>
              <a:rPr lang="en-US" dirty="0"/>
              <a:t>Worked in a system still under development</a:t>
            </a:r>
          </a:p>
          <a:p>
            <a:r>
              <a:rPr lang="en-US" dirty="0"/>
              <a:t>Attended 16 hours of instruction on Semantic Web, Linked Data, and use of the BIBFRAME Editor</a:t>
            </a:r>
          </a:p>
          <a:p>
            <a:r>
              <a:rPr lang="en-US" dirty="0"/>
              <a:t>COIN—Cooperative &amp; Instructional Programs Division staff members provided the training</a:t>
            </a:r>
          </a:p>
          <a:p>
            <a:r>
              <a:rPr lang="en-US" dirty="0"/>
              <a:t>Training materials available from the Cataloger’s Learning Workshop website </a:t>
            </a:r>
            <a:r>
              <a:rPr lang="en-US" u="sng" dirty="0">
                <a:hlinkClick r:id="rId2"/>
              </a:rPr>
              <a:t>http://www.loc.gov/catworkshop/bibframe/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464646"/>
                </a:solidFill>
              </a:rPr>
              <a:t>1</a:t>
            </a:r>
            <a:r>
              <a:rPr lang="en-US" baseline="30000" dirty="0">
                <a:solidFill>
                  <a:srgbClr val="464646"/>
                </a:solidFill>
              </a:rPr>
              <a:t>st</a:t>
            </a:r>
            <a:r>
              <a:rPr lang="en-US" dirty="0">
                <a:solidFill>
                  <a:srgbClr val="464646"/>
                </a:solidFill>
              </a:rPr>
              <a:t> Pilot preparation—training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802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Module 1: Introduction to the Semantic Web and Linked Data (four and a half hours)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Module 2: Introduction to BIBFRAME Tools (two and half hours)  </a:t>
            </a:r>
          </a:p>
          <a:p>
            <a:pPr marL="109728" lvl="0" indent="0">
              <a:buNone/>
            </a:pPr>
            <a:endParaRPr lang="en-US" dirty="0"/>
          </a:p>
          <a:p>
            <a:pPr lvl="0"/>
            <a:r>
              <a:rPr lang="en-US" dirty="0"/>
              <a:t>Training included using PowerPoint slides, quizzes, and exercises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464646"/>
                </a:solidFill>
              </a:rPr>
              <a:t>1</a:t>
            </a:r>
            <a:r>
              <a:rPr lang="en-US" baseline="30000" dirty="0">
                <a:solidFill>
                  <a:srgbClr val="464646"/>
                </a:solidFill>
              </a:rPr>
              <a:t>st</a:t>
            </a:r>
            <a:r>
              <a:rPr lang="en-US" dirty="0">
                <a:solidFill>
                  <a:srgbClr val="464646"/>
                </a:solidFill>
              </a:rPr>
              <a:t> Pilot preparation—training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723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Module 3 consisted of two Units:</a:t>
            </a:r>
          </a:p>
          <a:p>
            <a:pPr lvl="1"/>
            <a:r>
              <a:rPr lang="en-US" dirty="0"/>
              <a:t>Unit 1—recap of major concepts of the Semantic Web and Linked Data</a:t>
            </a:r>
          </a:p>
          <a:p>
            <a:pPr lvl="2"/>
            <a:r>
              <a:rPr lang="en-US" dirty="0"/>
              <a:t>considered necessary because of time gap since participants first exposed to these concepts, and because some found the concepts themselves difficult to understand</a:t>
            </a:r>
          </a:p>
          <a:p>
            <a:pPr lvl="1"/>
            <a:r>
              <a:rPr lang="en-US" dirty="0"/>
              <a:t>Unit 2—review of process</a:t>
            </a:r>
          </a:p>
          <a:p>
            <a:pPr lvl="2"/>
            <a:r>
              <a:rPr lang="en-US" dirty="0"/>
              <a:t>primary goal to provide hands-on training on use of BIBFRAME Editor to create BIBFRAME “descriptions”  </a:t>
            </a:r>
          </a:p>
          <a:p>
            <a:pPr lvl="2"/>
            <a:r>
              <a:rPr lang="en-US" dirty="0"/>
              <a:t>secondary goals to explain Pilot ‘ground rules’ and to prepare participants to be effective testers and provide helpful feedback</a:t>
            </a:r>
          </a:p>
          <a:p>
            <a:pPr lvl="1"/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464646"/>
                </a:solidFill>
              </a:rPr>
              <a:t>1</a:t>
            </a:r>
            <a:r>
              <a:rPr lang="en-US" baseline="30000" dirty="0">
                <a:solidFill>
                  <a:srgbClr val="464646"/>
                </a:solidFill>
              </a:rPr>
              <a:t>st</a:t>
            </a:r>
            <a:r>
              <a:rPr lang="en-US" dirty="0">
                <a:solidFill>
                  <a:srgbClr val="464646"/>
                </a:solidFill>
              </a:rPr>
              <a:t> Pilot preparation—training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748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Module 3—</a:t>
            </a:r>
          </a:p>
          <a:p>
            <a:endParaRPr lang="en-US" dirty="0"/>
          </a:p>
          <a:p>
            <a:pPr lvl="1"/>
            <a:r>
              <a:rPr lang="en-US" dirty="0"/>
              <a:t>Unit 1—</a:t>
            </a:r>
          </a:p>
          <a:p>
            <a:pPr lvl="2"/>
            <a:r>
              <a:rPr lang="en-US" dirty="0"/>
              <a:t>40-slide PowerPoint presentation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Unit 2—</a:t>
            </a:r>
          </a:p>
          <a:p>
            <a:pPr lvl="2"/>
            <a:r>
              <a:rPr lang="en-US" dirty="0"/>
              <a:t>51-page manual, with plentiful screen captures to show participants what they should see at the various stages of working in the Editor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464646"/>
                </a:solidFill>
              </a:rPr>
              <a:t>1</a:t>
            </a:r>
            <a:r>
              <a:rPr lang="en-US" sz="3600" baseline="30000" dirty="0">
                <a:solidFill>
                  <a:srgbClr val="464646"/>
                </a:solidFill>
              </a:rPr>
              <a:t>st</a:t>
            </a:r>
            <a:r>
              <a:rPr lang="en-US" sz="3600" dirty="0">
                <a:solidFill>
                  <a:srgbClr val="464646"/>
                </a:solidFill>
              </a:rPr>
              <a:t> Pilot preparation—training (continued)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23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Participants began using the BIBFRAME Editor immediately after being trained in its use</a:t>
            </a:r>
          </a:p>
          <a:p>
            <a:r>
              <a:rPr lang="en-US" dirty="0"/>
              <a:t>Entered data into both the LC ILS (Voyager) and the BIBFRAME Editor</a:t>
            </a:r>
          </a:p>
          <a:p>
            <a:pPr lvl="1"/>
            <a:r>
              <a:rPr lang="en-US" dirty="0"/>
              <a:t>Created MARC records in LC ILS first</a:t>
            </a:r>
          </a:p>
          <a:p>
            <a:r>
              <a:rPr lang="en-US" dirty="0"/>
              <a:t>Weekly ‘de-briefings’ held to help the participants, instructors, and developers</a:t>
            </a:r>
          </a:p>
          <a:p>
            <a:r>
              <a:rPr lang="en-US" dirty="0"/>
              <a:t>Midway through Pilot, participants instructed to switch process:  </a:t>
            </a:r>
          </a:p>
          <a:p>
            <a:pPr lvl="1"/>
            <a:r>
              <a:rPr lang="en-US" dirty="0"/>
              <a:t>enter data into BIBFRAME Editor and then create MARC record in LC ILS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Pilot environment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156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Searching was available to primary datasets on LC Linked Data Service Authorities and Vocabularies web site, id.loc.gov</a:t>
            </a:r>
          </a:p>
          <a:p>
            <a:pPr lvl="1"/>
            <a:r>
              <a:rPr lang="en-US" dirty="0"/>
              <a:t>Initially LC/NACO Authority File and </a:t>
            </a:r>
            <a:r>
              <a:rPr lang="en-US" i="1" dirty="0"/>
              <a:t>Library of Congress Subject Headings</a:t>
            </a:r>
            <a:r>
              <a:rPr lang="en-US" dirty="0"/>
              <a:t> (LCSH)</a:t>
            </a:r>
          </a:p>
          <a:p>
            <a:pPr lvl="1"/>
            <a:r>
              <a:rPr lang="en-US" dirty="0"/>
              <a:t>Later, additional datasets from id.loc.gov were made searchable from the BIBFRAME Editor</a:t>
            </a:r>
          </a:p>
          <a:p>
            <a:r>
              <a:rPr lang="en-US" dirty="0"/>
              <a:t>More datasets were searchable via the Editor, as well</a:t>
            </a:r>
          </a:p>
          <a:p>
            <a:pPr lvl="1"/>
            <a:r>
              <a:rPr lang="en-US" dirty="0"/>
              <a:t>including some controlled lists from </a:t>
            </a:r>
            <a:r>
              <a:rPr lang="en-US" i="1" dirty="0"/>
              <a:t>Resource Description &amp; Access</a:t>
            </a:r>
            <a:r>
              <a:rPr lang="en-US" dirty="0"/>
              <a:t> (RDA)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464646"/>
                </a:solidFill>
              </a:rPr>
              <a:t>1</a:t>
            </a:r>
            <a:r>
              <a:rPr lang="en-US" baseline="30000" dirty="0">
                <a:solidFill>
                  <a:srgbClr val="464646"/>
                </a:solidFill>
              </a:rPr>
              <a:t>st</a:t>
            </a:r>
            <a:r>
              <a:rPr lang="en-US" dirty="0">
                <a:solidFill>
                  <a:srgbClr val="464646"/>
                </a:solidFill>
              </a:rPr>
              <a:t> Pilot environment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34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Later in the Pilot, ability to access previously input BIBFRAME descriptions was possible</a:t>
            </a:r>
          </a:p>
          <a:p>
            <a:r>
              <a:rPr lang="en-US" dirty="0"/>
              <a:t>Some 2,500 BIBFRAME descriptions created</a:t>
            </a:r>
          </a:p>
          <a:p>
            <a:r>
              <a:rPr lang="en-US" dirty="0"/>
              <a:t>Descriptions could not be edited</a:t>
            </a:r>
          </a:p>
          <a:p>
            <a:r>
              <a:rPr lang="en-US" dirty="0"/>
              <a:t>Descriptions created in BIBFRAME did not constitute a database of record</a:t>
            </a:r>
          </a:p>
          <a:p>
            <a:r>
              <a:rPr lang="en-US" dirty="0"/>
              <a:t>Descriptions not distributed as part of the Library’s cataloging distribution service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464646"/>
                </a:solidFill>
              </a:rPr>
              <a:t>1</a:t>
            </a:r>
            <a:r>
              <a:rPr lang="en-US" baseline="30000" dirty="0">
                <a:solidFill>
                  <a:srgbClr val="464646"/>
                </a:solidFill>
              </a:rPr>
              <a:t>st</a:t>
            </a:r>
            <a:r>
              <a:rPr lang="en-US" dirty="0">
                <a:solidFill>
                  <a:srgbClr val="464646"/>
                </a:solidFill>
              </a:rPr>
              <a:t> Pilot environment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517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changes were made in regular workflow</a:t>
            </a:r>
          </a:p>
          <a:p>
            <a:endParaRPr lang="en-US" dirty="0"/>
          </a:p>
          <a:p>
            <a:r>
              <a:rPr lang="en-US" dirty="0"/>
              <a:t>Participants were still creating MARC records in the LC ILS </a:t>
            </a:r>
          </a:p>
          <a:p>
            <a:endParaRPr lang="en-US" dirty="0"/>
          </a:p>
          <a:p>
            <a:r>
              <a:rPr lang="en-US" dirty="0"/>
              <a:t>Not operating in production mode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BIBFRAME descriptions created will eventually be discarded, since these were in version 1.0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400" dirty="0">
                <a:effectLst/>
                <a:latin typeface="Calibri"/>
                <a:ea typeface="SimSun"/>
                <a:cs typeface="Arial"/>
              </a:rPr>
              <a:t>Workflow</a:t>
            </a:r>
            <a:br>
              <a:rPr lang="en-US" sz="4000" dirty="0">
                <a:effectLst/>
                <a:latin typeface="Calibri"/>
                <a:ea typeface="SimSun"/>
                <a:cs typeface="Arial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368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Staff needed good understanding of RDA </a:t>
            </a:r>
            <a:r>
              <a:rPr lang="en-US" dirty="0" err="1"/>
              <a:t>nfor</a:t>
            </a:r>
            <a:r>
              <a:rPr lang="en-US" dirty="0"/>
              <a:t> working in the BIBFRAME Editor </a:t>
            </a:r>
          </a:p>
          <a:p>
            <a:r>
              <a:rPr lang="en-US" dirty="0"/>
              <a:t>Need to focus on using RDA terminology rather than MARC coding</a:t>
            </a:r>
          </a:p>
          <a:p>
            <a:r>
              <a:rPr lang="en-US" dirty="0"/>
              <a:t>Participants wanted to see and analyze BIBFRAME RDF—Resource Description Framework serializations created during Pilot</a:t>
            </a:r>
          </a:p>
          <a:p>
            <a:r>
              <a:rPr lang="en-US" dirty="0"/>
              <a:t>Reinforcement of training objectives to  include Semantic Web and Linked Data presented in training Modules 1 and 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400" dirty="0">
                <a:effectLst/>
                <a:latin typeface="Calibri"/>
                <a:ea typeface="SimSun"/>
                <a:cs typeface="Arial"/>
              </a:rPr>
              <a:t>Lessons learned</a:t>
            </a:r>
            <a:br>
              <a:rPr lang="en-US" sz="4000" dirty="0">
                <a:effectLst/>
                <a:latin typeface="Calibri"/>
                <a:ea typeface="SimSun"/>
                <a:cs typeface="Arial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66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Phase One of the first BIBFRAME Pilot lasted six months (October 1, 2015 – March 31, 2016)</a:t>
            </a:r>
          </a:p>
          <a:p>
            <a:r>
              <a:rPr lang="en-US" dirty="0"/>
              <a:t>Pilot participants continuing to catalog in BIBFRAME Editor to retain skills</a:t>
            </a:r>
          </a:p>
          <a:p>
            <a:r>
              <a:rPr lang="en-US" dirty="0"/>
              <a:t>BIBFRAME descriptions continue to be created</a:t>
            </a:r>
          </a:p>
          <a:p>
            <a:r>
              <a:rPr lang="en-US" dirty="0"/>
              <a:t>After the 2</a:t>
            </a:r>
            <a:r>
              <a:rPr lang="en-US" baseline="30000" dirty="0"/>
              <a:t>nd</a:t>
            </a:r>
            <a:r>
              <a:rPr lang="en-US" dirty="0"/>
              <a:t> LC Pilot is underway (in the BIBFRAME 2.0 environment), data created up to that point, using BIBFRAME 1.0 model will be discarded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0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Library of Congress BIBFRAME Initiative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>
                <a:latin typeface="Verdana"/>
              </a:rPr>
              <a:t>History, overview, progression </a:t>
            </a:r>
            <a:r>
              <a:rPr lang="en-US" sz="4000" i="1" dirty="0">
                <a:solidFill>
                  <a:prstClr val="black"/>
                </a:solidFill>
                <a:ea typeface="+mj-ea"/>
                <a:cs typeface="+mj-cs"/>
              </a:rPr>
              <a:t> March 16, 2017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22941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/>
              <a:t>Network Development and MARC Standards Office—NDMSO</a:t>
            </a:r>
          </a:p>
          <a:p>
            <a:r>
              <a:rPr lang="en-US" dirty="0"/>
              <a:t>Created technical components that supported the Pilot 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700" dirty="0"/>
              <a:t>Created BIBFRAME Editor for participants’ use</a:t>
            </a:r>
          </a:p>
          <a:p>
            <a:r>
              <a:rPr lang="en-US" dirty="0"/>
              <a:t>Transformed most of LC’s MARC bibliographic records into </a:t>
            </a:r>
          </a:p>
          <a:p>
            <a:pPr lvl="1"/>
            <a:r>
              <a:rPr lang="en-US" dirty="0"/>
              <a:t>BIBFRAME descriptions</a:t>
            </a:r>
          </a:p>
          <a:p>
            <a:pPr lvl="1"/>
            <a:r>
              <a:rPr lang="en-US" dirty="0"/>
              <a:t>controlled authority and term lists with URIs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  <a:latin typeface="Calibri"/>
                <a:ea typeface="SimSun"/>
                <a:cs typeface="Arial"/>
              </a:rPr>
              <a:t>1</a:t>
            </a:r>
            <a:r>
              <a:rPr lang="en-US" sz="4400" baseline="30000" dirty="0">
                <a:effectLst/>
                <a:latin typeface="Calibri"/>
                <a:ea typeface="SimSun"/>
                <a:cs typeface="Arial"/>
              </a:rPr>
              <a:t>st</a:t>
            </a:r>
            <a:r>
              <a:rPr lang="en-US" sz="4400" dirty="0">
                <a:effectLst/>
                <a:latin typeface="Calibri"/>
                <a:ea typeface="SimSun"/>
                <a:cs typeface="Arial"/>
              </a:rPr>
              <a:t> Pilot System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644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Pilot’s  focus was input of data and impact on catalogers</a:t>
            </a:r>
          </a:p>
          <a:p>
            <a:endParaRPr lang="en-US" dirty="0"/>
          </a:p>
          <a:p>
            <a:r>
              <a:rPr lang="en-US" dirty="0"/>
              <a:t>End user (researchers) access was not studied</a:t>
            </a:r>
          </a:p>
          <a:p>
            <a:endParaRPr lang="en-US" dirty="0"/>
          </a:p>
          <a:p>
            <a:r>
              <a:rPr lang="en-US" dirty="0"/>
              <a:t>System did not support </a:t>
            </a:r>
          </a:p>
          <a:p>
            <a:pPr lvl="1"/>
            <a:r>
              <a:rPr lang="en-US" dirty="0"/>
              <a:t>holdings</a:t>
            </a:r>
          </a:p>
          <a:p>
            <a:pPr lvl="1"/>
            <a:r>
              <a:rPr lang="en-US" dirty="0"/>
              <a:t>acquisitions processes</a:t>
            </a:r>
          </a:p>
          <a:p>
            <a:pPr lvl="1"/>
            <a:r>
              <a:rPr lang="en-US" dirty="0"/>
              <a:t>distribution of BIBFRAME descriptions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/>
                <a:latin typeface="Calibri"/>
                <a:ea typeface="SimSun"/>
                <a:cs typeface="Arial"/>
              </a:rPr>
              <a:t>1</a:t>
            </a:r>
            <a:r>
              <a:rPr lang="en-US" sz="4000" baseline="30000" dirty="0">
                <a:effectLst/>
                <a:latin typeface="Calibri"/>
                <a:ea typeface="SimSun"/>
                <a:cs typeface="Arial"/>
              </a:rPr>
              <a:t>st</a:t>
            </a:r>
            <a:r>
              <a:rPr lang="en-US" sz="4000" dirty="0">
                <a:effectLst/>
                <a:latin typeface="Calibri"/>
                <a:ea typeface="SimSun"/>
                <a:cs typeface="Arial"/>
              </a:rPr>
              <a:t> Pilot System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679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Pilot participants submitted some 2,500 descriptions to the system</a:t>
            </a:r>
          </a:p>
          <a:p>
            <a:r>
              <a:rPr lang="en-US" dirty="0"/>
              <a:t>Eight  profiles for different resource types established to assist with input: </a:t>
            </a:r>
          </a:p>
          <a:p>
            <a:pPr lvl="1"/>
            <a:r>
              <a:rPr lang="en-US" dirty="0"/>
              <a:t>monographs, serials</a:t>
            </a:r>
          </a:p>
          <a:p>
            <a:pPr lvl="1"/>
            <a:r>
              <a:rPr lang="en-US" dirty="0"/>
              <a:t>notated music</a:t>
            </a:r>
          </a:p>
          <a:p>
            <a:pPr lvl="1"/>
            <a:r>
              <a:rPr lang="en-US" dirty="0"/>
              <a:t>Cartographic materials</a:t>
            </a:r>
          </a:p>
          <a:p>
            <a:pPr lvl="1"/>
            <a:r>
              <a:rPr lang="en-US" dirty="0"/>
              <a:t>BluRay DVD, Audio CD</a:t>
            </a:r>
          </a:p>
          <a:p>
            <a:pPr lvl="1"/>
            <a:r>
              <a:rPr lang="en-US" dirty="0"/>
              <a:t>35mm Feature Film</a:t>
            </a:r>
          </a:p>
          <a:p>
            <a:pPr lvl="1"/>
            <a:r>
              <a:rPr lang="en-US" dirty="0"/>
              <a:t>prints/photographs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br>
              <a:rPr lang="en-US" sz="3100" dirty="0">
                <a:effectLst/>
                <a:latin typeface="Calibri"/>
                <a:ea typeface="SimSun"/>
                <a:cs typeface="Arial"/>
              </a:rPr>
            </a:br>
            <a:r>
              <a:rPr lang="en-US" sz="3600" dirty="0">
                <a:effectLst/>
                <a:latin typeface="Calibri"/>
                <a:ea typeface="SimSun"/>
                <a:cs typeface="Arial"/>
              </a:rPr>
              <a:t>Can catalogers input BIBFRAME descriptions into a BIBFRAME oriented system?</a:t>
            </a:r>
            <a:br>
              <a:rPr lang="en-US" sz="4000" dirty="0">
                <a:effectLst/>
                <a:latin typeface="Calibri"/>
                <a:ea typeface="SimSun"/>
                <a:cs typeface="Arial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483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Modeling of Works and Instances was clear</a:t>
            </a:r>
          </a:p>
          <a:p>
            <a:r>
              <a:rPr lang="en-US" dirty="0"/>
              <a:t>Participants generally just looked for the RDA rule and viewed it or put in the value</a:t>
            </a:r>
          </a:p>
          <a:p>
            <a:r>
              <a:rPr lang="en-US" dirty="0"/>
              <a:t>How it was packaged by the BIBFRAME model was not that important to know</a:t>
            </a:r>
          </a:p>
          <a:p>
            <a:r>
              <a:rPr lang="en-US" dirty="0"/>
              <a:t>Underscored the dichotomy between the FRBR/RDA and BIBFRAME models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dirty="0">
                <a:effectLst/>
                <a:latin typeface="Calibri"/>
                <a:ea typeface="SimSun"/>
                <a:cs typeface="Arial"/>
              </a:rPr>
              <a:t>Is the Work/Instance dichotomy clear and useful for catalogers?</a:t>
            </a:r>
            <a:br>
              <a:rPr lang="en-US" sz="2000" dirty="0">
                <a:effectLst/>
                <a:latin typeface="Calibri"/>
                <a:ea typeface="SimSun"/>
                <a:cs typeface="Arial"/>
              </a:rPr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091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Dropdowns and lookups were popular features</a:t>
            </a:r>
          </a:p>
          <a:p>
            <a:endParaRPr lang="en-US" dirty="0"/>
          </a:p>
          <a:p>
            <a:r>
              <a:rPr lang="en-US" dirty="0"/>
              <a:t>They improved </a:t>
            </a:r>
          </a:p>
          <a:p>
            <a:pPr lvl="1"/>
            <a:r>
              <a:rPr lang="en-US" dirty="0"/>
              <a:t>accuracy of data strings</a:t>
            </a:r>
          </a:p>
          <a:p>
            <a:pPr lvl="1"/>
            <a:r>
              <a:rPr lang="en-US" dirty="0"/>
              <a:t>provided the data linking URIs without keying them</a:t>
            </a:r>
          </a:p>
          <a:p>
            <a:pPr lvl="1"/>
            <a:r>
              <a:rPr lang="en-US" dirty="0"/>
              <a:t>made input more efficient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effectLst/>
                <a:latin typeface="Calibri" pitchFamily="34" charset="0"/>
              </a:rPr>
              <a:t>Do type ahead and drop downs make work easier?</a:t>
            </a:r>
            <a:br>
              <a:rPr lang="en-US" sz="2800" dirty="0">
                <a:effectLst/>
              </a:rPr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276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BIBFRAME editor used labels</a:t>
            </a:r>
          </a:p>
          <a:p>
            <a:pPr lvl="1"/>
            <a:r>
              <a:rPr lang="en-US" dirty="0"/>
              <a:t>closely synchronized with RDA</a:t>
            </a:r>
          </a:p>
          <a:p>
            <a:pPr lvl="1"/>
            <a:r>
              <a:rPr lang="en-US" dirty="0"/>
              <a:t>linked to key RDA rules for an element</a:t>
            </a:r>
          </a:p>
          <a:p>
            <a:r>
              <a:rPr lang="en-US" dirty="0"/>
              <a:t>Participants found the labels and RDA rule links very helpful</a:t>
            </a:r>
          </a:p>
          <a:p>
            <a:r>
              <a:rPr lang="en-US" dirty="0"/>
              <a:t>Treatment of Expressions in BIBFRAME model required additional explanation</a:t>
            </a:r>
          </a:p>
          <a:p>
            <a:r>
              <a:rPr lang="en-US" dirty="0"/>
              <a:t>BIBFRAME model considers an Expression a Work with links between the RDA Work and RDA Expression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itchFamily="34" charset="0"/>
              </a:rPr>
              <a:t>Is the labeling on the editor clear and useful?    </a:t>
            </a:r>
            <a:br>
              <a:rPr lang="en-US" sz="2800" dirty="0">
                <a:effectLst/>
              </a:rPr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09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Searching as implemented was adequate but could be improved</a:t>
            </a:r>
          </a:p>
          <a:p>
            <a:r>
              <a:rPr lang="en-US" dirty="0"/>
              <a:t>Look ahead fields were very useful for known item searching</a:t>
            </a:r>
          </a:p>
          <a:p>
            <a:r>
              <a:rPr lang="en-US" dirty="0"/>
              <a:t>Some “what do you have like this” searching was helpful</a:t>
            </a:r>
          </a:p>
          <a:p>
            <a:r>
              <a:rPr lang="en-US" dirty="0"/>
              <a:t>Known item searching usually sufficed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ffectLst/>
                <a:latin typeface="Calibri"/>
                <a:ea typeface="SimSun"/>
                <a:cs typeface="Arial"/>
              </a:rPr>
              <a:t>Can adequate searching be implemented?</a:t>
            </a:r>
            <a:br>
              <a:rPr lang="en-US" sz="2400" dirty="0">
                <a:effectLst/>
                <a:latin typeface="Calibri"/>
                <a:ea typeface="SimSun"/>
                <a:cs typeface="Arial"/>
              </a:rPr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423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Decision made to simulate BIBFRAME environment</a:t>
            </a:r>
          </a:p>
          <a:p>
            <a:r>
              <a:rPr lang="en-US" dirty="0"/>
              <a:t>Required conversion of LC file of 18 million MARC bibliographic records to provide BIBFRAME file against which to catalog</a:t>
            </a:r>
          </a:p>
          <a:p>
            <a:r>
              <a:rPr lang="en-US" dirty="0"/>
              <a:t>13.5 million records converted</a:t>
            </a:r>
          </a:p>
          <a:p>
            <a:pPr lvl="1"/>
            <a:r>
              <a:rPr lang="en-US" dirty="0"/>
              <a:t>split into Work and Instance records</a:t>
            </a:r>
          </a:p>
          <a:p>
            <a:pPr lvl="2"/>
            <a:r>
              <a:rPr lang="en-US" dirty="0"/>
              <a:t>13.4 million Work records</a:t>
            </a:r>
          </a:p>
          <a:p>
            <a:pPr lvl="2"/>
            <a:r>
              <a:rPr lang="en-US" dirty="0"/>
              <a:t>13.85 Instance records</a:t>
            </a:r>
          </a:p>
          <a:p>
            <a:r>
              <a:rPr lang="en-US" dirty="0"/>
              <a:t>Transformation was credible, but still a work in progress; to be improved for 2</a:t>
            </a:r>
            <a:r>
              <a:rPr lang="en-US" baseline="30000" dirty="0"/>
              <a:t>nd</a:t>
            </a:r>
            <a:r>
              <a:rPr lang="en-US" dirty="0"/>
              <a:t> Pilot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effectLst/>
                <a:latin typeface="Calibri" pitchFamily="34" charset="0"/>
              </a:rPr>
              <a:t>Can the MARC records be transformed adequately for cataloger use?</a:t>
            </a:r>
            <a:br>
              <a:rPr lang="en-US" sz="2800" dirty="0">
                <a:effectLst/>
              </a:rPr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6617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Good enough to illustrate Work/Instance separation, although not thoroughly tested in the Pilot</a:t>
            </a:r>
          </a:p>
          <a:p>
            <a:r>
              <a:rPr lang="en-US" dirty="0"/>
              <a:t>MARC authority records needed by the catalogers were loaded into the LC Linked Data Service</a:t>
            </a:r>
          </a:p>
          <a:p>
            <a:r>
              <a:rPr lang="en-US" dirty="0"/>
              <a:t>For Pilot, name authorities were changed from weekly load to daily load to provide up-to-date authority lookup</a:t>
            </a:r>
          </a:p>
          <a:p>
            <a:r>
              <a:rPr lang="en-US" dirty="0"/>
              <a:t>Providing input of newly created authority descriptions into the BIBFRAME system was desirable but could not be met in the timeframe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464646"/>
                </a:solidFill>
                <a:effectLst/>
                <a:latin typeface="Calibri" pitchFamily="34" charset="0"/>
              </a:rPr>
              <a:t>Can the MARC records be transformed adequately for cataloger use? (continued)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9422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Pilot achieved its aim and was considered a success</a:t>
            </a:r>
          </a:p>
          <a:p>
            <a:r>
              <a:rPr lang="en-US" dirty="0"/>
              <a:t>Input from catalogers participating in testing the system enabled those developing BIBFRAME to make considerable strides in its development</a:t>
            </a:r>
          </a:p>
          <a:p>
            <a:r>
              <a:rPr lang="en-US" dirty="0"/>
              <a:t>BIBFRAME 2.0 model and vocabulary </a:t>
            </a:r>
          </a:p>
          <a:p>
            <a:pPr lvl="1"/>
            <a:r>
              <a:rPr lang="en-US" dirty="0"/>
              <a:t>Released in April 2016</a:t>
            </a:r>
          </a:p>
          <a:p>
            <a:pPr lvl="1"/>
            <a:r>
              <a:rPr lang="en-US" dirty="0"/>
              <a:t>Will form the basis of the next phase of Pilot 2 commencing June 2017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1</a:t>
            </a:r>
            <a:r>
              <a:rPr lang="en-US" baseline="30000" dirty="0">
                <a:effectLst/>
              </a:rPr>
              <a:t>st</a:t>
            </a:r>
            <a:r>
              <a:rPr lang="en-US" dirty="0">
                <a:effectLst/>
              </a:rPr>
              <a:t> Pilot Conclusions 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75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972761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Midwest Collaborative for Library Services </a:t>
            </a:r>
            <a:br>
              <a:rPr lang="en-US" dirty="0"/>
            </a:br>
            <a:r>
              <a:rPr lang="en-US" sz="3200" i="1" dirty="0"/>
              <a:t>Linked Data Summit</a:t>
            </a:r>
            <a:br>
              <a:rPr lang="en-US" sz="3200" i="1" dirty="0"/>
            </a:br>
            <a:r>
              <a:rPr lang="en-US" sz="2800" i="1" dirty="0"/>
              <a:t>Lansing, Michigan</a:t>
            </a:r>
            <a:br>
              <a:rPr lang="en-US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/>
              <a:t>Beacher Wiggins</a:t>
            </a:r>
          </a:p>
          <a:p>
            <a:r>
              <a:rPr lang="en-US" dirty="0"/>
              <a:t>Director for Acquisitions &amp; Bibliographic Access</a:t>
            </a:r>
          </a:p>
          <a:p>
            <a:r>
              <a:rPr lang="en-US" dirty="0"/>
              <a:t>Library of Congress</a:t>
            </a:r>
          </a:p>
        </p:txBody>
      </p:sp>
    </p:spTree>
    <p:extLst>
      <p:ext uri="{BB962C8B-B14F-4D97-AF65-F5344CB8AC3E}">
        <p14:creationId xmlns:p14="http://schemas.microsoft.com/office/powerpoint/2010/main" val="4056176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LC will launch its 2</a:t>
            </a:r>
            <a:r>
              <a:rPr lang="en-US" baseline="30000" dirty="0"/>
              <a:t>nd</a:t>
            </a:r>
            <a:r>
              <a:rPr lang="en-US" dirty="0"/>
              <a:t> BIBFRAME Pilot in June</a:t>
            </a:r>
          </a:p>
          <a:p>
            <a:r>
              <a:rPr lang="en-US" dirty="0"/>
              <a:t>Duration of Pilot 2 is expected to be at least six months </a:t>
            </a:r>
          </a:p>
          <a:p>
            <a:r>
              <a:rPr lang="en-US" dirty="0"/>
              <a:t>The 45 participants from the 1</a:t>
            </a:r>
            <a:r>
              <a:rPr lang="en-US" baseline="30000" dirty="0"/>
              <a:t>st</a:t>
            </a:r>
            <a:r>
              <a:rPr lang="en-US" dirty="0"/>
              <a:t> Pilot will be involved</a:t>
            </a:r>
          </a:p>
          <a:p>
            <a:r>
              <a:rPr lang="en-US" dirty="0"/>
              <a:t>They will receive refresher training in May</a:t>
            </a:r>
          </a:p>
          <a:p>
            <a:r>
              <a:rPr lang="en-US" dirty="0"/>
              <a:t>After ALA Annual, an additional 30 staff will be trained to enlarge participation in the 2</a:t>
            </a:r>
            <a:r>
              <a:rPr lang="en-US" baseline="30000" dirty="0"/>
              <a:t>nd</a:t>
            </a:r>
            <a:r>
              <a:rPr lang="en-US" dirty="0"/>
              <a:t> Pilot</a:t>
            </a:r>
          </a:p>
          <a:p>
            <a:r>
              <a:rPr lang="en-US" dirty="0"/>
              <a:t>By the end of fiscal 2017, some 80 staff will piloting BIBFRAME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steps—Pilot 2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COIN will develop necessary training materials that will be mounted for sharing and use as needed by libraries and others</a:t>
            </a:r>
          </a:p>
          <a:p>
            <a:r>
              <a:rPr lang="en-US" dirty="0"/>
              <a:t>The BIBFRAME 2.0 vocabulary will be more closely aligned with RDA in the BIBFRAME Editor</a:t>
            </a:r>
          </a:p>
          <a:p>
            <a:r>
              <a:rPr lang="en-US" dirty="0"/>
              <a:t>The 2.0 version will have revised profiles</a:t>
            </a:r>
          </a:p>
          <a:p>
            <a:r>
              <a:rPr lang="en-US" dirty="0"/>
              <a:t>Catalogers will be able to save and retrieve data</a:t>
            </a:r>
          </a:p>
          <a:p>
            <a:r>
              <a:rPr lang="en-US" dirty="0"/>
              <a:t>Authority control will be more robust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steps—Pilot 2 (continued)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This week (just in time for this meeting!) LC announced </a:t>
            </a:r>
          </a:p>
          <a:p>
            <a:pPr lvl="1"/>
            <a:r>
              <a:rPr lang="en-US" b="1" dirty="0"/>
              <a:t>Library of Congress BIBFRAME 2.0 Components Available</a:t>
            </a:r>
          </a:p>
          <a:p>
            <a:r>
              <a:rPr lang="en-US" dirty="0"/>
              <a:t>The thrust of the announcement is the availability of specifications/programs for the conversion of MARC data to BIBFRAME </a:t>
            </a:r>
          </a:p>
          <a:p>
            <a:r>
              <a:rPr lang="en-US" dirty="0"/>
              <a:t>LC will use these for Pilot 2 to convert 19 million MARC records</a:t>
            </a:r>
          </a:p>
          <a:p>
            <a:r>
              <a:rPr lang="en-US" dirty="0"/>
              <a:t>The specifications/programs are being made available for others to use/conduct experiments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steps—Pilot 2 (continued)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conversion involves </a:t>
            </a:r>
          </a:p>
          <a:p>
            <a:pPr lvl="1"/>
            <a:r>
              <a:rPr lang="en-US" dirty="0"/>
              <a:t>developing BIBFRAME Work and Instance descriptions from the MARC bibliographic records</a:t>
            </a:r>
          </a:p>
          <a:p>
            <a:pPr lvl="1"/>
            <a:r>
              <a:rPr lang="en-US" dirty="0"/>
              <a:t>bringing together and linking Work and Instance descriptions</a:t>
            </a:r>
          </a:p>
          <a:p>
            <a:pPr lvl="1"/>
            <a:r>
              <a:rPr lang="en-US" dirty="0"/>
              <a:t>integrating them with Work descriptions converted from title and name/title MARC Authority records</a:t>
            </a:r>
          </a:p>
          <a:p>
            <a:r>
              <a:rPr lang="en-US" dirty="0"/>
              <a:t>Specifications will be changed as needed as LC develops the system for the BIBFRAME 2.0 Pilot (revisions will be clearly noted 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steps—Pilot 2 (continued)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The conversion programs were </a:t>
            </a:r>
          </a:p>
          <a:p>
            <a:r>
              <a:rPr lang="en-US" dirty="0"/>
              <a:t>written for LC by Index Data </a:t>
            </a:r>
          </a:p>
          <a:p>
            <a:r>
              <a:rPr lang="en-US" dirty="0"/>
              <a:t>written in XSLT</a:t>
            </a:r>
          </a:p>
          <a:p>
            <a:r>
              <a:rPr lang="en-US" dirty="0"/>
              <a:t>available for download on the LC Github site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u="sng" dirty="0">
                <a:hlinkClick r:id="rId2"/>
              </a:rPr>
              <a:t>https://github.com/lcnetdev/marc2bibframe2</a:t>
            </a:r>
            <a:endParaRPr lang="en-US" dirty="0"/>
          </a:p>
          <a:p>
            <a:r>
              <a:rPr lang="en-US" dirty="0"/>
              <a:t>A conversion tool will also be available shortly to enable viewing converted BIBFRAME descriptions (hopefully side by side with the MARC records)  </a:t>
            </a:r>
          </a:p>
          <a:p>
            <a:pPr lvl="1"/>
            <a:endParaRPr lang="en-US" u="sng" dirty="0"/>
          </a:p>
          <a:p>
            <a:pPr lvl="1"/>
            <a:endParaRPr lang="en-US" u="sng" dirty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steps—Pilot 2 (continued)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LC, as member of LD4P—Linked Data for Production, will work with five institutions funded by a Mellon grant to test BIBFRAME 2.0</a:t>
            </a:r>
          </a:p>
          <a:p>
            <a:pPr lvl="1"/>
            <a:r>
              <a:rPr lang="en-US" dirty="0"/>
              <a:t>Stanford</a:t>
            </a:r>
          </a:p>
          <a:p>
            <a:pPr lvl="1"/>
            <a:r>
              <a:rPr lang="en-US" dirty="0"/>
              <a:t>Cornell</a:t>
            </a:r>
          </a:p>
          <a:p>
            <a:pPr lvl="1"/>
            <a:r>
              <a:rPr lang="en-US" dirty="0"/>
              <a:t>Columbia</a:t>
            </a:r>
          </a:p>
          <a:p>
            <a:pPr lvl="1"/>
            <a:r>
              <a:rPr lang="en-US" dirty="0"/>
              <a:t>Harvard</a:t>
            </a:r>
          </a:p>
          <a:p>
            <a:pPr lvl="1"/>
            <a:r>
              <a:rPr lang="en-US" dirty="0"/>
              <a:t>Princeton</a:t>
            </a:r>
          </a:p>
          <a:p>
            <a:r>
              <a:rPr lang="en-US" dirty="0"/>
              <a:t>LC will continue to collaborate with OCLC, Zepheira, NLM, and now Italian vendor Casalini Libri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Next steps—general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899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Beacher Wiggins </a:t>
            </a:r>
            <a:r>
              <a:rPr lang="en-US"/>
              <a:t> (</a:t>
            </a:r>
            <a:r>
              <a:rPr lang="en-US" u="sng">
                <a:hlinkClick r:id="rId2"/>
              </a:rPr>
              <a:t>bwig@loc.gov</a:t>
            </a:r>
            <a:r>
              <a:rPr lang="en-US" u="sng"/>
              <a:t>)</a:t>
            </a:r>
            <a:endParaRPr lang="en-US" dirty="0"/>
          </a:p>
          <a:p>
            <a:r>
              <a:rPr lang="en-US" dirty="0"/>
              <a:t>Director for Acquisitions &amp; Bibliographic Access</a:t>
            </a:r>
          </a:p>
          <a:p>
            <a:r>
              <a:rPr lang="en-US" dirty="0"/>
              <a:t>Library of Congress</a:t>
            </a:r>
          </a:p>
          <a:p>
            <a:r>
              <a:rPr lang="en-US" dirty="0"/>
              <a:t>101 Independence Avenue, SE</a:t>
            </a:r>
          </a:p>
          <a:p>
            <a:r>
              <a:rPr lang="en-US" dirty="0"/>
              <a:t>Washington, DC  20540</a:t>
            </a:r>
          </a:p>
          <a:p>
            <a:r>
              <a:rPr lang="en-US" dirty="0"/>
              <a:t>(202) 707-5137  FAX--(202) 707-6269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756678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LC engaged in linked data for several years</a:t>
            </a:r>
          </a:p>
          <a:p>
            <a:r>
              <a:rPr lang="en-US" dirty="0"/>
              <a:t>First foray was sharing its authority data </a:t>
            </a:r>
          </a:p>
          <a:p>
            <a:r>
              <a:rPr lang="en-US" dirty="0"/>
              <a:t>LC created its Linked Data Service (</a:t>
            </a:r>
            <a:r>
              <a:rPr lang="en-US" dirty="0">
                <a:hlinkClick r:id="rId2"/>
              </a:rPr>
              <a:t>http://id.loc.gov</a:t>
            </a:r>
            <a:r>
              <a:rPr lang="en-US" dirty="0"/>
              <a:t>) in 2009</a:t>
            </a:r>
          </a:p>
          <a:p>
            <a:r>
              <a:rPr lang="en-US" i="1" dirty="0"/>
              <a:t>Library of Congress Subject Headings </a:t>
            </a:r>
            <a:r>
              <a:rPr lang="en-US" dirty="0"/>
              <a:t>offered as first set of authority data</a:t>
            </a:r>
          </a:p>
          <a:p>
            <a:r>
              <a:rPr lang="en-US" dirty="0"/>
              <a:t>Name authorities and various vocabularies followed</a:t>
            </a:r>
          </a:p>
          <a:p>
            <a:r>
              <a:rPr lang="en-US" dirty="0"/>
              <a:t>Id.loc.gov played integral role in LC’s first BIBFRAME Pilot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Linked Data and the Library of Congress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089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BIBFRAME’s beginnings were almost a decade ago</a:t>
            </a:r>
          </a:p>
          <a:p>
            <a:r>
              <a:rPr lang="en-US" dirty="0"/>
              <a:t>LC was pressured for years to develop a replacement for MARC</a:t>
            </a:r>
          </a:p>
          <a:p>
            <a:r>
              <a:rPr lang="en-US" dirty="0"/>
              <a:t>LC Working Group on the Future of Bibliographic Control’s </a:t>
            </a:r>
            <a:r>
              <a:rPr lang="en-US" i="1" dirty="0"/>
              <a:t>On the Record</a:t>
            </a:r>
            <a:r>
              <a:rPr lang="en-US" dirty="0"/>
              <a:t> was final push for LC to figure out a way replace MARC</a:t>
            </a:r>
          </a:p>
          <a:p>
            <a:r>
              <a:rPr lang="en-US" dirty="0"/>
              <a:t>LC did not find a feasible structure </a:t>
            </a:r>
          </a:p>
          <a:p>
            <a:r>
              <a:rPr lang="en-US" dirty="0"/>
              <a:t>With introduction of linked data (RDF—Resource Description Framework) LC saw a viable structure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BIBFRAME beginnings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08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LC contracted with Zepheira to develop what became BIBFRAME model &amp; vocabulary 1.0</a:t>
            </a:r>
          </a:p>
          <a:p>
            <a:r>
              <a:rPr lang="en-US" dirty="0"/>
              <a:t>Development of BIBFRAME 1.0 accomplished with input from community</a:t>
            </a:r>
          </a:p>
          <a:p>
            <a:r>
              <a:rPr lang="en-US" dirty="0"/>
              <a:t>Initially, LC had collaboration of early experimenters—British Library, Cornell, Deutsche Nationalbibliothek, George Washington, National Library of Medicine, and Princeton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BIBFRAME beginnings (continued)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1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initial work and collaboration helped LC stabilize BIBFRAME model and vocabulary 1.0</a:t>
            </a:r>
          </a:p>
          <a:p>
            <a:r>
              <a:rPr lang="en-US" dirty="0"/>
              <a:t>The technical work continued for several years</a:t>
            </a:r>
          </a:p>
          <a:p>
            <a:r>
              <a:rPr lang="en-US" dirty="0"/>
              <a:t>By late 2014/early 2015, I determined that LC should mount a pilot to test</a:t>
            </a:r>
          </a:p>
          <a:p>
            <a:pPr lvl="1"/>
            <a:r>
              <a:rPr lang="en-US" dirty="0"/>
              <a:t>efficacy of BIBFRAME</a:t>
            </a:r>
          </a:p>
          <a:p>
            <a:pPr lvl="1"/>
            <a:r>
              <a:rPr lang="en-US" dirty="0"/>
              <a:t>ability of cataloging staff to create bibliographic data in BIBFRAME structure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>
                <a:solidFill>
                  <a:srgbClr val="464646"/>
                </a:solidFill>
              </a:rPr>
              <a:t>BIBFRAME beginnings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076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45 staff identified for the Pilot</a:t>
            </a:r>
          </a:p>
          <a:p>
            <a:endParaRPr lang="en-US" dirty="0"/>
          </a:p>
          <a:p>
            <a:r>
              <a:rPr lang="en-US" dirty="0"/>
              <a:t>Mix of catalogers and technicians that catalog </a:t>
            </a:r>
          </a:p>
          <a:p>
            <a:pPr lvl="1"/>
            <a:r>
              <a:rPr lang="en-US" dirty="0"/>
              <a:t>Materials in all languages, scripts and formats</a:t>
            </a:r>
          </a:p>
          <a:p>
            <a:pPr lvl="1"/>
            <a:r>
              <a:rPr lang="en-US" dirty="0"/>
              <a:t>Monographs, serials, cartographic materials, music (notated), sound recordings, moving image, and two-dimensional art (prints and photographs)</a:t>
            </a:r>
          </a:p>
          <a:p>
            <a:pPr marL="393192" lvl="1" indent="0">
              <a:buNone/>
            </a:pPr>
            <a:endParaRPr lang="en-US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700" dirty="0"/>
              <a:t>Participants were to process materials they regularly received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pilot preparation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69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/>
              <a:t>LC must continue to distribute MARC records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en-US" sz="2800" dirty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800" dirty="0"/>
              <a:t>Participants required to catalog in both MARC 21 format and BIBFRAME</a:t>
            </a:r>
            <a:endParaRPr lang="en-US" dirty="0"/>
          </a:p>
          <a:p>
            <a:pPr lvl="1"/>
            <a:r>
              <a:rPr lang="en-US" dirty="0"/>
              <a:t>Dual data creation affected the participants’ normal production</a:t>
            </a:r>
          </a:p>
          <a:p>
            <a:pPr lvl="1"/>
            <a:r>
              <a:rPr lang="en-US" dirty="0"/>
              <a:t>No attempt to address the impact of BIBFRAME on production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464646"/>
                </a:solidFill>
              </a:rPr>
              <a:t>1</a:t>
            </a:r>
            <a:r>
              <a:rPr lang="en-US" baseline="30000" dirty="0">
                <a:solidFill>
                  <a:srgbClr val="464646"/>
                </a:solidFill>
              </a:rPr>
              <a:t>st</a:t>
            </a:r>
            <a:r>
              <a:rPr lang="en-US" dirty="0">
                <a:solidFill>
                  <a:srgbClr val="464646"/>
                </a:solidFill>
              </a:rPr>
              <a:t> Pilot preparation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9BB-E476-44DD-B045-D113AB6CE22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732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1984</TotalTime>
  <Words>1941</Words>
  <Application>Microsoft Office PowerPoint</Application>
  <PresentationFormat>On-screen Show (4:3)</PresentationFormat>
  <Paragraphs>263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SimSun</vt:lpstr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Library of Congress Thomas Jefferson Building</vt:lpstr>
      <vt:lpstr>The Library of Congress BIBFRAME Initiative</vt:lpstr>
      <vt:lpstr>Midwest Collaborative for Library Services  Linked Data Summit Lansing, Michigan </vt:lpstr>
      <vt:lpstr>Linked Data and the Library of Congress</vt:lpstr>
      <vt:lpstr>BIBFRAME beginnings</vt:lpstr>
      <vt:lpstr>BIBFRAME beginnings (continued)</vt:lpstr>
      <vt:lpstr>BIBFRAME beginnings (continued)</vt:lpstr>
      <vt:lpstr>First pilot preparation</vt:lpstr>
      <vt:lpstr>1st Pilot preparation (continued)</vt:lpstr>
      <vt:lpstr>1st Pilot preparation—training </vt:lpstr>
      <vt:lpstr>1st Pilot preparation—training (continued)</vt:lpstr>
      <vt:lpstr>1st Pilot preparation—training (continued)</vt:lpstr>
      <vt:lpstr>1st Pilot preparation—training (continued)</vt:lpstr>
      <vt:lpstr>1st Pilot environment</vt:lpstr>
      <vt:lpstr>1st Pilot environment (continued)</vt:lpstr>
      <vt:lpstr>1st Pilot environment (continued)</vt:lpstr>
      <vt:lpstr>Workflow </vt:lpstr>
      <vt:lpstr>Lessons learned </vt:lpstr>
      <vt:lpstr>Next steps</vt:lpstr>
      <vt:lpstr>1st Pilot System </vt:lpstr>
      <vt:lpstr>1st Pilot System (continued)</vt:lpstr>
      <vt:lpstr> Can catalogers input BIBFRAME descriptions into a BIBFRAME oriented system? </vt:lpstr>
      <vt:lpstr>Is the Work/Instance dichotomy clear and useful for catalogers? </vt:lpstr>
      <vt:lpstr>Do type ahead and drop downs make work easier? </vt:lpstr>
      <vt:lpstr>Is the labeling on the editor clear and useful?     </vt:lpstr>
      <vt:lpstr>Can adequate searching be implemented? </vt:lpstr>
      <vt:lpstr>Can the MARC records be transformed adequately for cataloger use? </vt:lpstr>
      <vt:lpstr>Can the MARC records be transformed adequately for cataloger use? (continued)</vt:lpstr>
      <vt:lpstr>1st Pilot Conclusions  </vt:lpstr>
      <vt:lpstr>Next steps—Pilot 2</vt:lpstr>
      <vt:lpstr>Next steps—Pilot 2 (continued)</vt:lpstr>
      <vt:lpstr>Next steps—Pilot 2 (continued)</vt:lpstr>
      <vt:lpstr>Next steps—Pilot 2 (continued)</vt:lpstr>
      <vt:lpstr>Next steps—Pilot 2 (continued)</vt:lpstr>
      <vt:lpstr>Next steps—general </vt:lpstr>
      <vt:lpstr>Thank you!</vt:lpstr>
    </vt:vector>
  </TitlesOfParts>
  <Company>The Library Of Congress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Library of Congress BIBRAME Pilot</dc:title>
  <dc:creator>Wiggins Beacher</dc:creator>
  <cp:lastModifiedBy>Jan Davidson</cp:lastModifiedBy>
  <cp:revision>72</cp:revision>
  <dcterms:created xsi:type="dcterms:W3CDTF">2016-06-13T17:37:19Z</dcterms:created>
  <dcterms:modified xsi:type="dcterms:W3CDTF">2017-03-21T20:37:37Z</dcterms:modified>
</cp:coreProperties>
</file>