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1"/>
  </p:notesMasterIdLst>
  <p:handoutMasterIdLst>
    <p:handoutMasterId r:id="rId12"/>
  </p:handoutMasterIdLst>
  <p:sldIdLst>
    <p:sldId id="276" r:id="rId2"/>
    <p:sldId id="266" r:id="rId3"/>
    <p:sldId id="267" r:id="rId4"/>
    <p:sldId id="268" r:id="rId5"/>
    <p:sldId id="269" r:id="rId6"/>
    <p:sldId id="270" r:id="rId7"/>
    <p:sldId id="271" r:id="rId8"/>
    <p:sldId id="284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3" autoAdjust="0"/>
    <p:restoredTop sz="75763" autoAdjust="0"/>
  </p:normalViewPr>
  <p:slideViewPr>
    <p:cSldViewPr snapToGrid="0" snapToObjects="1">
      <p:cViewPr>
        <p:scale>
          <a:sx n="60" d="100"/>
          <a:sy n="60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AFFEE-770D-F542-919A-E08C7CC3241F}" type="datetime1">
              <a:rPr lang="en-GB" smtClean="0"/>
              <a:t>24/02/2016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1F890-82B8-2743-8C0E-E8E0B8F63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62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2768A-FA98-E94A-BEFE-79C83F73F126}" type="datetime1">
              <a:rPr lang="en-GB" smtClean="0"/>
              <a:t>24/02/2016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3A46C-E9AB-A04F-86FD-E36D77C9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4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Like </a:t>
            </a:r>
            <a:r>
              <a:rPr lang="en-US" baseline="0" dirty="0" smtClean="0"/>
              <a:t>New: never opened</a:t>
            </a:r>
          </a:p>
          <a:p>
            <a:r>
              <a:rPr lang="en-US" baseline="0" dirty="0" smtClean="0"/>
              <a:t>Very Good: read once – no markings</a:t>
            </a:r>
          </a:p>
          <a:p>
            <a:r>
              <a:rPr lang="en-US" baseline="0" dirty="0" smtClean="0"/>
              <a:t>Good: slight marking</a:t>
            </a:r>
          </a:p>
          <a:p>
            <a:r>
              <a:rPr lang="en-US" baseline="0" dirty="0" smtClean="0"/>
              <a:t>Acceptable: more advanced wear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A46C-E9AB-A04F-86FD-E36D77C90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0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cover book</a:t>
            </a:r>
          </a:p>
          <a:p>
            <a:r>
              <a:rPr lang="en-US" dirty="0" smtClean="0"/>
              <a:t>Left to right – examples of Very Good; Good and Acceptable condition.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A46C-E9AB-A04F-86FD-E36D77C90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1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cover book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Left to right – examples of Very Good; Good and Acceptable condition.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A46C-E9AB-A04F-86FD-E36D77C90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3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</a:t>
            </a:r>
            <a:r>
              <a:rPr lang="en-US" baseline="0" dirty="0" smtClean="0"/>
              <a:t> binding examples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Left to right – Very Good (no breaks in binding); Good (some breaks</a:t>
            </a:r>
            <a:r>
              <a:rPr lang="en-US" baseline="0" dirty="0" smtClean="0"/>
              <a:t> in binding)</a:t>
            </a:r>
            <a:r>
              <a:rPr lang="en-US" dirty="0" smtClean="0"/>
              <a:t> and Acceptable</a:t>
            </a:r>
            <a:r>
              <a:rPr lang="en-US" baseline="0" dirty="0" smtClean="0"/>
              <a:t> (advanced break in binding)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Bottom markings examples</a:t>
            </a:r>
          </a:p>
          <a:p>
            <a:r>
              <a:rPr lang="en-US" dirty="0" smtClean="0"/>
              <a:t>Left to right – Very Good</a:t>
            </a:r>
            <a:r>
              <a:rPr lang="en-US" baseline="0" dirty="0" smtClean="0"/>
              <a:t> (no markings); Good (minor highlights); Acceptable (heavy highlights) NOTE: but can still read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A46C-E9AB-A04F-86FD-E36D77C90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show water damage; broken binding; torn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A46C-E9AB-A04F-86FD-E36D77C90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show coloring, written in, missing pages, missing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A46C-E9AB-A04F-86FD-E36D77C90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Mold unacceptable.</a:t>
            </a:r>
          </a:p>
          <a:p>
            <a:r>
              <a:rPr lang="en-US" dirty="0" smtClean="0"/>
              <a:t>Foxing</a:t>
            </a:r>
            <a:r>
              <a:rPr lang="en-US" baseline="0" dirty="0" smtClean="0"/>
              <a:t> acceptable.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A46C-E9AB-A04F-86FD-E36D77C90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14F1-3CDB-4D24-8FD8-6F7F211047E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07C9-330D-4402-B8CC-CBC4A6DA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1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936C-B570-FD48-B161-F9A334F6BF08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1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2A5-FAAE-FE41-B407-403124CE041F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9462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856-4588-EC42-8735-07FF5944734A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8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5765-5B77-1C45-918B-BA0770A63FDD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1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2615-2078-004D-A90B-D6349A4C8160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2AA-E4A4-A940-AEAC-FBD3CF2871EA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3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2A5-FAAE-FE41-B407-403124CE041F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044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2A5-FAAE-FE41-B407-403124CE041F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2596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2A5-FAAE-FE41-B407-403124CE041F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6308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62A5-FAAE-FE41-B407-403124CE041F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7095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62A5-FAAE-FE41-B407-403124CE041F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7D21-8ACC-7544-BC72-BCB69586C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3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Material Guidelines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S:\USERS\MMeuninck\Project Work\Condition Pictures\Pics for Project\Stack Like New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7565"/>
          <a:stretch>
            <a:fillRect/>
          </a:stretch>
        </p:blipFill>
        <p:spPr bwMode="auto">
          <a:xfrm>
            <a:off x="0" y="300251"/>
            <a:ext cx="5256566" cy="3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856-4588-EC42-8735-07FF5944734A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2" descr="IMG_09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r="11497" b="8121"/>
          <a:stretch>
            <a:fillRect/>
          </a:stretch>
        </p:blipFill>
        <p:spPr bwMode="auto">
          <a:xfrm>
            <a:off x="4446898" y="300251"/>
            <a:ext cx="4678956" cy="320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S:\USERS\MMeuninck\Project Work\Condition Pictures\Pics for Project\Stack Go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" y="3505200"/>
            <a:ext cx="4624934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S:\USERS\MMeuninck\Project Work\Condition Pictures\Pics for Project\Stack Acceptab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 r="3967" b="3864"/>
          <a:stretch>
            <a:fillRect/>
          </a:stretch>
        </p:blipFill>
        <p:spPr bwMode="auto">
          <a:xfrm>
            <a:off x="4449168" y="3499959"/>
            <a:ext cx="4688830" cy="33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77342" y="2988859"/>
            <a:ext cx="260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 New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63694" y="6197173"/>
            <a:ext cx="260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Good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97464" y="2879649"/>
            <a:ext cx="260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Very Good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52056" y="6197173"/>
            <a:ext cx="260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Acceptable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92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4305" b="4591"/>
          <a:stretch>
            <a:fillRect/>
          </a:stretch>
        </p:blipFill>
        <p:spPr bwMode="auto">
          <a:xfrm>
            <a:off x="143316" y="106726"/>
            <a:ext cx="2815817" cy="301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856-4588-EC42-8735-07FF5944734A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5" descr="S:\USERS\MMeuninck\Project Work\Condition Pictures\Pics for Project\Front Cover Very Good H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2609" r="3006"/>
          <a:stretch>
            <a:fillRect/>
          </a:stretch>
        </p:blipFill>
        <p:spPr bwMode="auto">
          <a:xfrm>
            <a:off x="425180" y="3026381"/>
            <a:ext cx="2244436" cy="373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066"/>
            <a:ext cx="2819400" cy="315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IMG_27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5"/>
          <a:stretch>
            <a:fillRect/>
          </a:stretch>
        </p:blipFill>
        <p:spPr bwMode="auto">
          <a:xfrm>
            <a:off x="3276600" y="3034038"/>
            <a:ext cx="2362200" cy="37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S:\USERS\MMeuninck\Project Work\Condition Pictures\Pics for Project\Back Cover Acceptable No D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6567" r="2289" b="5174"/>
          <a:stretch>
            <a:fillRect/>
          </a:stretch>
        </p:blipFill>
        <p:spPr bwMode="auto">
          <a:xfrm>
            <a:off x="6386555" y="42066"/>
            <a:ext cx="2515819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4852" r="7602" b="2377"/>
          <a:stretch>
            <a:fillRect/>
          </a:stretch>
        </p:blipFill>
        <p:spPr bwMode="auto">
          <a:xfrm>
            <a:off x="6286667" y="3205211"/>
            <a:ext cx="2607158" cy="35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G_27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4088" r="1520"/>
          <a:stretch>
            <a:fillRect/>
          </a:stretch>
        </p:blipFill>
        <p:spPr bwMode="auto">
          <a:xfrm>
            <a:off x="204958" y="147300"/>
            <a:ext cx="2570508" cy="3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856-4588-EC42-8735-07FF5944734A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2" descr="IMG_27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3249" r="2847" b="3249"/>
          <a:stretch>
            <a:fillRect/>
          </a:stretch>
        </p:blipFill>
        <p:spPr bwMode="auto">
          <a:xfrm>
            <a:off x="260118" y="3058735"/>
            <a:ext cx="2466214" cy="367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G_27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" b="2321"/>
          <a:stretch>
            <a:fillRect/>
          </a:stretch>
        </p:blipFill>
        <p:spPr bwMode="auto">
          <a:xfrm>
            <a:off x="3142596" y="144553"/>
            <a:ext cx="2769286" cy="29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IMG_26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160" r="2499" b="2321"/>
          <a:stretch>
            <a:fillRect/>
          </a:stretch>
        </p:blipFill>
        <p:spPr bwMode="auto">
          <a:xfrm>
            <a:off x="3321805" y="3079876"/>
            <a:ext cx="2362200" cy="36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IMG_26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1855" r="1451" b="2785"/>
          <a:stretch>
            <a:fillRect/>
          </a:stretch>
        </p:blipFill>
        <p:spPr bwMode="auto">
          <a:xfrm>
            <a:off x="6274500" y="141089"/>
            <a:ext cx="2667000" cy="310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G_26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" r="4468" b="2785"/>
          <a:stretch>
            <a:fillRect/>
          </a:stretch>
        </p:blipFill>
        <p:spPr bwMode="auto">
          <a:xfrm>
            <a:off x="6361392" y="3263251"/>
            <a:ext cx="2438400" cy="342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G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995" y="-322157"/>
            <a:ext cx="320397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856-4588-EC42-8735-07FF5944734A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8" descr="S:\USERS\MMeuninck\Project Work\Condition Pictures\Pics for Project\Binding Go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6"/>
          <a:stretch>
            <a:fillRect/>
          </a:stretch>
        </p:blipFill>
        <p:spPr bwMode="auto">
          <a:xfrm>
            <a:off x="2972519" y="197267"/>
            <a:ext cx="3317062" cy="238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5791200" y="197267"/>
            <a:ext cx="3175690" cy="2423694"/>
            <a:chOff x="480" y="8196"/>
            <a:chExt cx="7725" cy="5793"/>
          </a:xfrm>
        </p:grpSpPr>
        <p:pic>
          <p:nvPicPr>
            <p:cNvPr id="10" name="Picture 26" descr="S:\USERS\MMeuninck\Project Work\Condition Pictures\Pics for Project\Binding Acceptab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196"/>
              <a:ext cx="7725" cy="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 rot="5400000">
              <a:off x="4755" y="12771"/>
              <a:ext cx="900" cy="1290"/>
            </a:xfrm>
            <a:prstGeom prst="downArrow">
              <a:avLst>
                <a:gd name="adj1" fmla="val 50000"/>
                <a:gd name="adj2" fmla="val 35833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9" descr="S:\USERS\MMeuninck\Project Work\Condition Pictures\Pics for Project\Highlighting Very Go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"/>
          <a:stretch>
            <a:fillRect/>
          </a:stretch>
        </p:blipFill>
        <p:spPr bwMode="auto">
          <a:xfrm rot="5400000">
            <a:off x="-504581" y="3440502"/>
            <a:ext cx="420956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S:\USERS\MMeuninck\Project Work\Condition Pictures\Pics for Project\Highlighting Goo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0573" y="3388464"/>
            <a:ext cx="4210842" cy="273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S:\USERS\MMeuninck\Project Work\Condition Pictures\Pics for Project\Highlighting Acceptab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8884" y="3482050"/>
            <a:ext cx="4154163" cy="25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6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S:\USERS\MMeuninck\Project Work\Condition Pictures\Pics for Project\Water Damage Trashe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0" b="7229"/>
          <a:stretch/>
        </p:blipFill>
        <p:spPr bwMode="auto">
          <a:xfrm>
            <a:off x="4635060" y="417313"/>
            <a:ext cx="4430684" cy="64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856-4588-EC42-8735-07FF5944734A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10" descr="C:\Users\mmeuninck\Downloads\IMG_1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7611" b="36575"/>
          <a:stretch/>
        </p:blipFill>
        <p:spPr bwMode="auto">
          <a:xfrm>
            <a:off x="5245980" y="1250027"/>
            <a:ext cx="3440819" cy="15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S:\USERS\MMeuninck\Project Work\Condition Pictures\Pics for Project\Torn Cover Trash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2"/>
          <a:stretch/>
        </p:blipFill>
        <p:spPr bwMode="auto">
          <a:xfrm rot="5400000">
            <a:off x="6240442" y="3942441"/>
            <a:ext cx="3093768" cy="16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67576" y="4832331"/>
            <a:ext cx="4655174" cy="1253135"/>
            <a:chOff x="435" y="10796"/>
            <a:chExt cx="9900" cy="2727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 rot="10992206">
              <a:off x="2048" y="11734"/>
              <a:ext cx="1063" cy="1267"/>
            </a:xfrm>
            <a:prstGeom prst="downArrow">
              <a:avLst>
                <a:gd name="adj1" fmla="val 50000"/>
                <a:gd name="adj2" fmla="val 29798"/>
              </a:avLst>
            </a:prstGeom>
            <a:solidFill>
              <a:srgbClr val="C0504D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 rot="10800000">
              <a:off x="6563" y="11837"/>
              <a:ext cx="1003" cy="1285"/>
            </a:xfrm>
            <a:prstGeom prst="downArrow">
              <a:avLst>
                <a:gd name="adj1" fmla="val 50000"/>
                <a:gd name="adj2" fmla="val 32029"/>
              </a:avLst>
            </a:prstGeom>
            <a:solidFill>
              <a:srgbClr val="C0504D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5" descr="IMG_270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5" t="45887" r="2782"/>
            <a:stretch/>
          </p:blipFill>
          <p:spPr bwMode="auto">
            <a:xfrm>
              <a:off x="435" y="10796"/>
              <a:ext cx="9900" cy="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1091359"/>
            <a:ext cx="8229600" cy="427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Examples of material which </a:t>
            </a:r>
          </a:p>
          <a:p>
            <a:pPr marL="0" indent="0">
              <a:buNone/>
            </a:pPr>
            <a:r>
              <a:rPr lang="en-US" sz="2000" dirty="0" smtClean="0"/>
              <a:t>should be locally recycled</a:t>
            </a:r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92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S:\USERS\MMeuninck\Project Work\Condition Pictures\Pics for Project\Missing Pages 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22920" r="76877" b="33774"/>
          <a:stretch/>
        </p:blipFill>
        <p:spPr bwMode="auto">
          <a:xfrm>
            <a:off x="7522712" y="1539400"/>
            <a:ext cx="838397" cy="9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856-4588-EC42-8735-07FF5944734A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5" descr="IMG_270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3" t="28048" r="27199" b="32121"/>
          <a:stretch/>
        </p:blipFill>
        <p:spPr bwMode="auto">
          <a:xfrm>
            <a:off x="956480" y="4150522"/>
            <a:ext cx="1537855" cy="14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S:\USERS\MMeuninck\Project Work\Condition Pictures\Pics for Project\Missing Component Trash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 t="40936" r="9239" b="9530"/>
          <a:stretch/>
        </p:blipFill>
        <p:spPr bwMode="auto">
          <a:xfrm>
            <a:off x="3216322" y="3879835"/>
            <a:ext cx="2362200" cy="14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S:\USERS\MMeuninck\Project Work\Condition Pictures\Pics for Project\Pop Up Trash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36" y="3880420"/>
            <a:ext cx="277637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IMG_270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40872" r="4491" b="51644"/>
          <a:stretch/>
        </p:blipFill>
        <p:spPr bwMode="auto">
          <a:xfrm>
            <a:off x="3753283" y="3092356"/>
            <a:ext cx="41816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199" y="1091359"/>
            <a:ext cx="8229600" cy="427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Examples of material which should be locally recycled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25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Mold vs Foxing</a:t>
            </a:r>
            <a:endParaRPr lang="en-US" cap="non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2615-2078-004D-A90B-D6349A4C8160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G_09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1638" b="21126"/>
          <a:stretch>
            <a:fillRect/>
          </a:stretch>
        </p:blipFill>
        <p:spPr bwMode="auto">
          <a:xfrm>
            <a:off x="62081" y="159023"/>
            <a:ext cx="3614579" cy="175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856-4588-EC42-8735-07FF5944734A}" type="datetime1">
              <a:rPr lang="en-GB" smtClean="0"/>
              <a:t>24/02/2016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7D21-8ACC-7544-BC72-BCB69586CC9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3"/>
          <a:stretch>
            <a:fillRect/>
          </a:stretch>
        </p:blipFill>
        <p:spPr bwMode="auto">
          <a:xfrm>
            <a:off x="3795857" y="314959"/>
            <a:ext cx="1619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foundationstues.pbworks.com/f/1165945240/foxin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91" y="86591"/>
            <a:ext cx="3463209" cy="18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1" r="21932" b="11010"/>
          <a:stretch/>
        </p:blipFill>
        <p:spPr>
          <a:xfrm>
            <a:off x="145473" y="2107987"/>
            <a:ext cx="5562600" cy="2575503"/>
          </a:xfrm>
          <a:prstGeom prst="rect">
            <a:avLst/>
          </a:prstGeom>
        </p:spPr>
      </p:pic>
      <p:pic>
        <p:nvPicPr>
          <p:cNvPr id="11" name="Picture 9" descr="http://healthyschoolscampaign.typepad.com/.a/6a00d83452013f69e2014e5f922387970c-800w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14947" b="17356"/>
          <a:stretch/>
        </p:blipFill>
        <p:spPr bwMode="auto">
          <a:xfrm>
            <a:off x="145473" y="2616171"/>
            <a:ext cx="3240809" cy="163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upload.wikimedia.org/wikipedia/commons/thumb/7/72/Comstock_1832_title_page.jpg/220px-Comstock_1832_title_p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68" y="1828800"/>
            <a:ext cx="1943100" cy="32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ttps://c2.staticflickr.com/6/5053/5475027037_aa9740804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07159" y="2454396"/>
            <a:ext cx="1735006" cy="19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22" r="23065" b="18042"/>
          <a:stretch/>
        </p:blipFill>
        <p:spPr bwMode="auto">
          <a:xfrm>
            <a:off x="145473" y="4460871"/>
            <a:ext cx="2739327" cy="23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C:\Users\mmeuninck\Downloads\IMG_0998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32443" r="3850" b="31761"/>
          <a:stretch/>
        </p:blipFill>
        <p:spPr bwMode="auto">
          <a:xfrm rot="10800000">
            <a:off x="2990850" y="4953000"/>
            <a:ext cx="6113318" cy="194464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 descr="C:\Users\mmeuninck\AppData\Local\Microsoft\Windows\Temporary Internet Files\Content.IE5\VVLGV8IF\S43Qy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51" y="1103373"/>
            <a:ext cx="752018" cy="7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mmeuninck\AppData\Local\Microsoft\Windows\Temporary Internet Files\Content.IE5\VVLGV8IF\S43Qy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89" y="1255773"/>
            <a:ext cx="752018" cy="7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mmeuninck\AppData\Local\Microsoft\Windows\Temporary Internet Files\Content.IE5\VVLGV8IF\S43Qy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81" y="2240162"/>
            <a:ext cx="752018" cy="7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mmeuninck\AppData\Local\Microsoft\Windows\Temporary Internet Files\Content.IE5\VVLGV8IF\S43Qy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33" y="3368189"/>
            <a:ext cx="752018" cy="7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mmeuninck\AppData\Local\Microsoft\Windows\Temporary Internet Files\Content.IE5\VVLGV8IF\S43Qy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81" y="4963825"/>
            <a:ext cx="752018" cy="7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Users\mmeuninck\AppData\Local\Microsoft\Windows\Temporary Internet Files\Content.IE5\ZBFBDHK9\green-check[1]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83" y="1143000"/>
            <a:ext cx="518405" cy="4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C:\Users\mmeuninck\AppData\Local\Microsoft\Windows\Temporary Internet Files\Content.IE5\ZBFBDHK9\green-check[1]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65" y="4409320"/>
            <a:ext cx="518405" cy="4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mmeuninck\AppData\Local\Microsoft\Windows\Temporary Internet Files\Content.IE5\ZBFBDHK9\green-check[1]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61" y="2616171"/>
            <a:ext cx="518405" cy="4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mmeuninck\AppData\Local\Microsoft\Windows\Temporary Internet Files\Content.IE5\ZBFBDHK9\green-check[1]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69" y="5680932"/>
            <a:ext cx="518405" cy="4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6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205</Words>
  <Application>Microsoft Office PowerPoint</Application>
  <PresentationFormat>On-screen Show (4:3)</PresentationFormat>
  <Paragraphs>59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Material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Mold vs Foxing</vt:lpstr>
      <vt:lpstr>PowerPoint Presentation</vt:lpstr>
    </vt:vector>
  </TitlesOfParts>
  <Company>Better World Books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Aron</dc:creator>
  <cp:lastModifiedBy>Tyesha Boothe</cp:lastModifiedBy>
  <cp:revision>61</cp:revision>
  <dcterms:created xsi:type="dcterms:W3CDTF">2012-10-24T18:54:26Z</dcterms:created>
  <dcterms:modified xsi:type="dcterms:W3CDTF">2016-02-24T15:48:26Z</dcterms:modified>
</cp:coreProperties>
</file>