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62" r:id="rId3"/>
    <p:sldId id="261" r:id="rId4"/>
    <p:sldId id="259" r:id="rId5"/>
    <p:sldId id="263" r:id="rId6"/>
    <p:sldId id="264" r:id="rId7"/>
    <p:sldId id="271" r:id="rId8"/>
    <p:sldId id="267" r:id="rId9"/>
    <p:sldId id="268" r:id="rId10"/>
    <p:sldId id="281" r:id="rId11"/>
    <p:sldId id="258" r:id="rId12"/>
    <p:sldId id="273" r:id="rId13"/>
    <p:sldId id="275" r:id="rId14"/>
    <p:sldId id="274" r:id="rId15"/>
    <p:sldId id="276" r:id="rId16"/>
    <p:sldId id="260" r:id="rId17"/>
    <p:sldId id="278" r:id="rId18"/>
    <p:sldId id="286" r:id="rId19"/>
    <p:sldId id="285" r:id="rId20"/>
    <p:sldId id="287" r:id="rId21"/>
    <p:sldId id="288" r:id="rId22"/>
    <p:sldId id="289" r:id="rId23"/>
    <p:sldId id="290" r:id="rId24"/>
    <p:sldId id="279" r:id="rId25"/>
    <p:sldId id="282" r:id="rId26"/>
    <p:sldId id="283" r:id="rId27"/>
    <p:sldId id="284" r:id="rId28"/>
    <p:sldId id="280" r:id="rId29"/>
    <p:sldId id="292" r:id="rId30"/>
    <p:sldId id="293" r:id="rId31"/>
    <p:sldId id="294" r:id="rId32"/>
    <p:sldId id="291" r:id="rId3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4" d="100"/>
          <a:sy n="94" d="100"/>
        </p:scale>
        <p:origin x="-576" y="-112"/>
      </p:cViewPr>
      <p:guideLst>
        <p:guide orient="horz" pos="2160"/>
        <p:guide pos="3840"/>
      </p:guideLst>
    </p:cSldViewPr>
  </p:slideViewPr>
  <p:notesTextViewPr>
    <p:cViewPr>
      <p:scale>
        <a:sx n="3" d="2"/>
        <a:sy n="3" d="2"/>
      </p:scale>
      <p:origin x="0" y="0"/>
    </p:cViewPr>
  </p:notesTextViewPr>
  <p:sorterViewPr>
    <p:cViewPr>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2"/>
            <a:ext cx="2971800" cy="467311"/>
          </a:xfrm>
          <a:prstGeom prst="rect">
            <a:avLst/>
          </a:prstGeom>
        </p:spPr>
        <p:txBody>
          <a:bodyPr vert="horz" lIns="91440" tIns="45720" rIns="91440" bIns="45720" rtlCol="0"/>
          <a:lstStyle>
            <a:lvl1pPr algn="r">
              <a:defRPr sz="1200"/>
            </a:lvl1pPr>
          </a:lstStyle>
          <a:p>
            <a:fld id="{51E112E2-C02F-4EB9-8FD4-6966DC168B05}" type="datetimeFigureOut">
              <a:rPr lang="en-US" smtClean="0"/>
              <a:t>9/2/15</a:t>
            </a:fld>
            <a:endParaRPr lang="en-US"/>
          </a:p>
        </p:txBody>
      </p:sp>
      <p:sp>
        <p:nvSpPr>
          <p:cNvPr id="4" name="Footer Placeholder 3"/>
          <p:cNvSpPr>
            <a:spLocks noGrp="1"/>
          </p:cNvSpPr>
          <p:nvPr>
            <p:ph type="ftr" sz="quarter" idx="2"/>
          </p:nvPr>
        </p:nvSpPr>
        <p:spPr>
          <a:xfrm>
            <a:off x="0" y="8846554"/>
            <a:ext cx="2971800" cy="46730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7309"/>
          </a:xfrm>
          <a:prstGeom prst="rect">
            <a:avLst/>
          </a:prstGeom>
        </p:spPr>
        <p:txBody>
          <a:bodyPr vert="horz" lIns="91440" tIns="45720" rIns="91440" bIns="45720" rtlCol="0" anchor="b"/>
          <a:lstStyle>
            <a:lvl1pPr algn="r">
              <a:defRPr sz="1200"/>
            </a:lvl1pPr>
          </a:lstStyle>
          <a:p>
            <a:fld id="{7E11607B-A813-4D6B-9FBC-C33E82357C50}" type="slidenum">
              <a:rPr lang="en-US" smtClean="0"/>
              <a:t>‹#›</a:t>
            </a:fld>
            <a:endParaRPr lang="en-US"/>
          </a:p>
        </p:txBody>
      </p:sp>
    </p:spTree>
    <p:extLst>
      <p:ext uri="{BB962C8B-B14F-4D97-AF65-F5344CB8AC3E}">
        <p14:creationId xmlns:p14="http://schemas.microsoft.com/office/powerpoint/2010/main" val="11172725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170A5-068E-4048-82A6-AB855323D577}"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399164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170A5-068E-4048-82A6-AB855323D577}"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108886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170A5-068E-4048-82A6-AB855323D577}"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29716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170A5-068E-4048-82A6-AB855323D577}"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102652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170A5-068E-4048-82A6-AB855323D577}"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228530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170A5-068E-4048-82A6-AB855323D577}" type="datetimeFigureOut">
              <a:rPr lang="en-US" smtClean="0"/>
              <a:t>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195438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170A5-068E-4048-82A6-AB855323D577}" type="datetimeFigureOut">
              <a:rPr lang="en-US" smtClean="0"/>
              <a:t>9/2/15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399799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170A5-068E-4048-82A6-AB855323D577}" type="datetimeFigureOut">
              <a:rPr lang="en-US" smtClean="0"/>
              <a:t>9/2/15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330553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170A5-068E-4048-82A6-AB855323D577}" type="datetimeFigureOut">
              <a:rPr lang="en-US" smtClean="0"/>
              <a:t>9/2/15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281341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170A5-068E-4048-82A6-AB855323D577}" type="datetimeFigureOut">
              <a:rPr lang="en-US" smtClean="0"/>
              <a:t>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108006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170A5-068E-4048-82A6-AB855323D577}" type="datetimeFigureOut">
              <a:rPr lang="en-US" smtClean="0"/>
              <a:t>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6C6FB-46C1-461F-8858-DEA03B15F5E0}" type="slidenum">
              <a:rPr lang="en-US" smtClean="0"/>
              <a:t>‹#›</a:t>
            </a:fld>
            <a:endParaRPr lang="en-US"/>
          </a:p>
        </p:txBody>
      </p:sp>
    </p:spTree>
    <p:extLst>
      <p:ext uri="{BB962C8B-B14F-4D97-AF65-F5344CB8AC3E}">
        <p14:creationId xmlns:p14="http://schemas.microsoft.com/office/powerpoint/2010/main" val="15971019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170A5-068E-4048-82A6-AB855323D577}" type="datetimeFigureOut">
              <a:rPr lang="en-US" smtClean="0"/>
              <a:t>9/2/15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6C6FB-46C1-461F-8858-DEA03B15F5E0}" type="slidenum">
              <a:rPr lang="en-US" smtClean="0"/>
              <a:t>‹#›</a:t>
            </a:fld>
            <a:endParaRPr lang="en-US"/>
          </a:p>
        </p:txBody>
      </p:sp>
    </p:spTree>
    <p:extLst>
      <p:ext uri="{BB962C8B-B14F-4D97-AF65-F5344CB8AC3E}">
        <p14:creationId xmlns:p14="http://schemas.microsoft.com/office/powerpoint/2010/main" val="482544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hyperlink" Target="http://www.in.gov/library/plstats.htm" TargetMode="External"/><Relationship Id="rId4" Type="http://schemas.openxmlformats.org/officeDocument/2006/relationships/hyperlink" Target="http://www.michigan.gov/libraryofmichigan/0,2351,7-160-18668_69405_61707---,00.html" TargetMode="External"/><Relationship Id="rId5" Type="http://schemas.openxmlformats.org/officeDocument/2006/relationships/hyperlink" Target="http://www.imls.gov/research/public_libraries_in_the_united_states_survey.aspx" TargetMode="Externa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hyperlink" Target="http://www.stats.indian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hyperlink" Target="http://mail2.mcls.org/mailman/listinfo/strategic_plan_clas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362" b="18300"/>
          <a:stretch/>
        </p:blipFill>
        <p:spPr>
          <a:xfrm>
            <a:off x="-1" y="0"/>
            <a:ext cx="12292637" cy="6858000"/>
          </a:xfrm>
          <a:prstGeom prst="rect">
            <a:avLst/>
          </a:prstGeom>
        </p:spPr>
      </p:pic>
      <p:sp>
        <p:nvSpPr>
          <p:cNvPr id="2" name="Title 1"/>
          <p:cNvSpPr>
            <a:spLocks noGrp="1"/>
          </p:cNvSpPr>
          <p:nvPr>
            <p:ph type="ctrTitle"/>
          </p:nvPr>
        </p:nvSpPr>
        <p:spPr>
          <a:xfrm>
            <a:off x="3148636" y="2202873"/>
            <a:ext cx="9144000" cy="10702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r>
              <a:rPr lang="en-US" sz="8000" b="1" dirty="0" smtClean="0">
                <a:solidFill>
                  <a:srgbClr val="7030A0"/>
                </a:solidFill>
                <a:effectLst>
                  <a:outerShdw blurRad="38100" dist="38100" dir="2700000" algn="tl">
                    <a:srgbClr val="000000">
                      <a:alpha val="43137"/>
                    </a:srgbClr>
                  </a:outerShdw>
                </a:effectLst>
              </a:rPr>
              <a:t>DIY Strategic Planning</a:t>
            </a:r>
            <a:endParaRPr lang="en-US" sz="8000" b="1" dirty="0">
              <a:solidFill>
                <a:srgbClr val="7030A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148636" y="3273136"/>
            <a:ext cx="9144000" cy="40885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lnSpcReduction="10000"/>
          </a:bodyPr>
          <a:lstStyle/>
          <a:p>
            <a:r>
              <a:rPr lang="en-US" b="1" dirty="0" smtClean="0"/>
              <a:t>Midwest Collaborative for Library Services</a:t>
            </a:r>
            <a:endParaRPr lang="en-US" b="1" dirty="0"/>
          </a:p>
        </p:txBody>
      </p:sp>
    </p:spTree>
    <p:extLst>
      <p:ext uri="{BB962C8B-B14F-4D97-AF65-F5344CB8AC3E}">
        <p14:creationId xmlns:p14="http://schemas.microsoft.com/office/powerpoint/2010/main" val="600269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6"/>
            <a:ext cx="9944101" cy="9753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t>OCLC. “At a Tipping Point; Education, Learning and Libraries,” </a:t>
            </a:r>
            <a:r>
              <a:rPr lang="en-US" sz="1600" b="1" dirty="0" smtClean="0"/>
              <a:t>2014</a:t>
            </a:r>
            <a:endParaRPr lang="en-US" sz="1600" b="1" dirty="0"/>
          </a:p>
        </p:txBody>
      </p:sp>
      <p:sp>
        <p:nvSpPr>
          <p:cNvPr id="11" name="Content Placeholder 2"/>
          <p:cNvSpPr txBox="1">
            <a:spLocks/>
          </p:cNvSpPr>
          <p:nvPr/>
        </p:nvSpPr>
        <p:spPr>
          <a:xfrm>
            <a:off x="2045276" y="1519525"/>
            <a:ext cx="89154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buClr>
                <a:srgbClr val="7030A0"/>
              </a:buClr>
            </a:pPr>
            <a:r>
              <a:rPr lang="en-US" dirty="0" smtClean="0"/>
              <a:t>“We </a:t>
            </a:r>
            <a:r>
              <a:rPr lang="en-US" dirty="0"/>
              <a:t>are quickly approaching the tipping point into a new future for American education. </a:t>
            </a:r>
            <a:endParaRPr lang="en-US" dirty="0" smtClean="0"/>
          </a:p>
          <a:p>
            <a:pPr algn="l">
              <a:spcBef>
                <a:spcPts val="1200"/>
              </a:spcBef>
              <a:buClr>
                <a:srgbClr val="7030A0"/>
              </a:buClr>
            </a:pPr>
            <a:r>
              <a:rPr lang="en-US" dirty="0" smtClean="0"/>
              <a:t>“This </a:t>
            </a:r>
            <a:r>
              <a:rPr lang="en-US" dirty="0"/>
              <a:t>transformation follows tipping points that have already occurred in </a:t>
            </a:r>
            <a:r>
              <a:rPr lang="en-US" b="1" dirty="0">
                <a:solidFill>
                  <a:srgbClr val="7030A0"/>
                </a:solidFill>
              </a:rPr>
              <a:t>how most of us consume and evaluate information, how we shop and buy, how we date and break up, and how we manage our careers and our retirement portfolios</a:t>
            </a:r>
            <a:r>
              <a:rPr lang="en-US" dirty="0"/>
              <a:t>. Web and mobile services have forever changed how we manage our days, our jobs, and very soon, how we learn and manage our education. </a:t>
            </a:r>
            <a:endParaRPr lang="en-US" dirty="0" smtClean="0"/>
          </a:p>
          <a:p>
            <a:pPr algn="l">
              <a:spcBef>
                <a:spcPts val="1200"/>
              </a:spcBef>
              <a:buClr>
                <a:srgbClr val="7030A0"/>
              </a:buClr>
            </a:pPr>
            <a:r>
              <a:rPr lang="en-US" dirty="0" smtClean="0"/>
              <a:t>“We </a:t>
            </a:r>
            <a:r>
              <a:rPr lang="en-US" dirty="0"/>
              <a:t>now spend nearly as much time exploring online, watching videos on our mobile phones, texting and tweeting each day as we do sleeping. So every </a:t>
            </a:r>
            <a:r>
              <a:rPr lang="en-US" dirty="0" smtClean="0"/>
              <a:t>day, </a:t>
            </a:r>
            <a:r>
              <a:rPr lang="en-US" dirty="0"/>
              <a:t>keystroke by keystroke, click by click, we become more skilled, more confident and more empowered</a:t>
            </a:r>
            <a:r>
              <a:rPr lang="en-US" dirty="0" smtClean="0"/>
              <a:t>.”</a:t>
            </a:r>
          </a:p>
        </p:txBody>
      </p:sp>
    </p:spTree>
    <p:extLst>
      <p:ext uri="{BB962C8B-B14F-4D97-AF65-F5344CB8AC3E}">
        <p14:creationId xmlns:p14="http://schemas.microsoft.com/office/powerpoint/2010/main" val="186128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3098" y="596417"/>
            <a:ext cx="7758545" cy="2387600"/>
          </a:xfrm>
        </p:spPr>
        <p:txBody>
          <a:bodyPr>
            <a:normAutofit fontScale="90000"/>
          </a:bodyPr>
          <a:lstStyle/>
          <a:p>
            <a:r>
              <a:rPr lang="en-US" sz="4400" b="1" dirty="0" smtClean="0">
                <a:solidFill>
                  <a:srgbClr val="7030A0"/>
                </a:solidFill>
              </a:rPr>
              <a:t>So… if our traditional services are no longer needed, how do we </a:t>
            </a:r>
            <a:br>
              <a:rPr lang="en-US" sz="4400" b="1" dirty="0" smtClean="0">
                <a:solidFill>
                  <a:srgbClr val="7030A0"/>
                </a:solidFill>
              </a:rPr>
            </a:br>
            <a:r>
              <a:rPr lang="en-US" sz="4400" b="1" dirty="0" smtClean="0">
                <a:solidFill>
                  <a:srgbClr val="7030A0"/>
                </a:solidFill>
              </a:rPr>
              <a:t>“make the library relevant” for our 21</a:t>
            </a:r>
            <a:r>
              <a:rPr lang="en-US" sz="4400" b="1" baseline="30000" dirty="0" smtClean="0">
                <a:solidFill>
                  <a:srgbClr val="7030A0"/>
                </a:solidFill>
              </a:rPr>
              <a:t>st</a:t>
            </a:r>
            <a:r>
              <a:rPr lang="en-US" sz="4400" b="1" dirty="0" smtClean="0">
                <a:solidFill>
                  <a:srgbClr val="7030A0"/>
                </a:solidFill>
              </a:rPr>
              <a:t> century customers?</a:t>
            </a:r>
            <a:endParaRPr lang="en-US" sz="4400" b="1" dirty="0">
              <a:solidFill>
                <a:srgbClr val="7030A0"/>
              </a:solidFill>
            </a:endParaRPr>
          </a:p>
        </p:txBody>
      </p:sp>
      <p:grpSp>
        <p:nvGrpSpPr>
          <p:cNvPr id="16" name="Group 15"/>
          <p:cNvGrpSpPr/>
          <p:nvPr/>
        </p:nvGrpSpPr>
        <p:grpSpPr>
          <a:xfrm>
            <a:off x="1392742" y="3844636"/>
            <a:ext cx="10809647" cy="2389909"/>
            <a:chOff x="1392742" y="3844636"/>
            <a:chExt cx="10809647" cy="2389909"/>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03" t="5436" r="-1" b="24288"/>
            <a:stretch/>
          </p:blipFill>
          <p:spPr>
            <a:xfrm>
              <a:off x="1392742" y="3844636"/>
              <a:ext cx="10799258" cy="2389909"/>
            </a:xfrm>
            <a:prstGeom prst="rect">
              <a:avLst/>
            </a:prstGeom>
          </p:spPr>
        </p:pic>
        <p:sp>
          <p:nvSpPr>
            <p:cNvPr id="15" name="TextBox 14"/>
            <p:cNvSpPr txBox="1"/>
            <p:nvPr/>
          </p:nvSpPr>
          <p:spPr>
            <a:xfrm>
              <a:off x="8767414" y="5372771"/>
              <a:ext cx="3434975" cy="861774"/>
            </a:xfrm>
            <a:prstGeom prst="rect">
              <a:avLst/>
            </a:prstGeom>
            <a:noFill/>
          </p:spPr>
          <p:txBody>
            <a:bodyPr wrap="square" rtlCol="0">
              <a:spAutoFit/>
            </a:bodyPr>
            <a:lstStyle/>
            <a:p>
              <a:r>
                <a:rPr lang="en-US" sz="1600" dirty="0" smtClean="0">
                  <a:solidFill>
                    <a:schemeClr val="bg1"/>
                  </a:solidFill>
                </a:rPr>
                <a:t>Teens hang out, mess around, and geek out at “Ground Floor” teen space at Monroe County Public Library, 7/2015</a:t>
              </a:r>
              <a:r>
                <a:rPr lang="en-US" dirty="0" smtClean="0">
                  <a:solidFill>
                    <a:schemeClr val="bg1"/>
                  </a:solidFill>
                </a:rPr>
                <a:t>.</a:t>
              </a:r>
              <a:endParaRPr lang="en-US" dirty="0">
                <a:solidFill>
                  <a:schemeClr val="bg1"/>
                </a:solidFill>
              </a:endParaRPr>
            </a:p>
          </p:txBody>
        </p:sp>
      </p:grpSp>
      <p:grpSp>
        <p:nvGrpSpPr>
          <p:cNvPr id="10" name="Group 9"/>
          <p:cNvGrpSpPr/>
          <p:nvPr/>
        </p:nvGrpSpPr>
        <p:grpSpPr>
          <a:xfrm>
            <a:off x="0" y="1"/>
            <a:ext cx="12191999" cy="6858002"/>
            <a:chOff x="0" y="1"/>
            <a:chExt cx="12191999" cy="6858002"/>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2"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136620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5"/>
            <a:ext cx="9701645" cy="17130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u="sng" dirty="0" smtClean="0">
                <a:solidFill>
                  <a:srgbClr val="7030A0"/>
                </a:solidFill>
              </a:rPr>
              <a:t>Think forward.</a:t>
            </a:r>
          </a:p>
          <a:p>
            <a:pPr algn="l"/>
            <a:r>
              <a:rPr lang="en-US" sz="4400" b="1" u="sng" dirty="0" smtClean="0">
                <a:solidFill>
                  <a:srgbClr val="7030A0"/>
                </a:solidFill>
              </a:rPr>
              <a:t>Help our communities envision our future.</a:t>
            </a:r>
            <a:endParaRPr lang="en-US" sz="4400" b="1" u="sng" dirty="0">
              <a:solidFill>
                <a:srgbClr val="7030A0"/>
              </a:solidFill>
            </a:endParaRPr>
          </a:p>
        </p:txBody>
      </p:sp>
      <p:sp>
        <p:nvSpPr>
          <p:cNvPr id="11" name="Content Placeholder 2"/>
          <p:cNvSpPr txBox="1">
            <a:spLocks/>
          </p:cNvSpPr>
          <p:nvPr/>
        </p:nvSpPr>
        <p:spPr>
          <a:xfrm>
            <a:off x="5226626" y="3529734"/>
            <a:ext cx="6203374" cy="191510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3200" i="1" dirty="0" smtClean="0"/>
              <a:t>What changes do you think might be coming in your community?</a:t>
            </a:r>
          </a:p>
          <a:p>
            <a:pPr algn="r"/>
            <a:endParaRPr lang="en-US" sz="3200" i="1" dirty="0"/>
          </a:p>
          <a:p>
            <a:pPr algn="r"/>
            <a:r>
              <a:rPr lang="en-US" sz="3200" i="1" dirty="0" smtClean="0"/>
              <a:t>Let’s make a list…</a:t>
            </a:r>
            <a:endParaRPr lang="en-US" sz="2800" i="1" dirty="0"/>
          </a:p>
        </p:txBody>
      </p:sp>
    </p:spTree>
    <p:extLst>
      <p:ext uri="{BB962C8B-B14F-4D97-AF65-F5344CB8AC3E}">
        <p14:creationId xmlns:p14="http://schemas.microsoft.com/office/powerpoint/2010/main" val="147376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3" y="219653"/>
            <a:ext cx="9701645" cy="9753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u="sng" dirty="0" smtClean="0">
                <a:solidFill>
                  <a:srgbClr val="006600"/>
                </a:solidFill>
              </a:rPr>
              <a:t>“What do the experts say?” Gallery Walk</a:t>
            </a:r>
            <a:endParaRPr lang="en-US" sz="4400" b="1" u="sng" dirty="0">
              <a:solidFill>
                <a:srgbClr val="006600"/>
              </a:solidFill>
            </a:endParaRPr>
          </a:p>
        </p:txBody>
      </p:sp>
      <p:sp>
        <p:nvSpPr>
          <p:cNvPr id="11" name="Content Placeholder 2"/>
          <p:cNvSpPr txBox="1">
            <a:spLocks/>
          </p:cNvSpPr>
          <p:nvPr/>
        </p:nvSpPr>
        <p:spPr>
          <a:xfrm>
            <a:off x="2045276" y="1498744"/>
            <a:ext cx="8915400"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400"/>
              </a:spcBef>
              <a:buClr>
                <a:srgbClr val="7030A0"/>
              </a:buClr>
            </a:pPr>
            <a:r>
              <a:rPr lang="en-US" b="1" i="1" dirty="0" smtClean="0">
                <a:solidFill>
                  <a:srgbClr val="7030A0"/>
                </a:solidFill>
              </a:rPr>
              <a:t>First 10 minutes…</a:t>
            </a:r>
          </a:p>
          <a:p>
            <a:pPr marL="342900" indent="-342900">
              <a:spcBef>
                <a:spcPts val="1200"/>
              </a:spcBef>
              <a:buFont typeface="Wingdings" panose="05000000000000000000" pitchFamily="2" charset="2"/>
              <a:buChar char="§"/>
            </a:pPr>
            <a:r>
              <a:rPr lang="en-US" sz="2200" b="1" dirty="0" smtClean="0"/>
              <a:t>Take your pad of paper and pencil</a:t>
            </a:r>
          </a:p>
          <a:p>
            <a:pPr marL="342900" indent="-342900">
              <a:spcBef>
                <a:spcPts val="1200"/>
              </a:spcBef>
              <a:buFont typeface="Wingdings" panose="05000000000000000000" pitchFamily="2" charset="2"/>
              <a:buChar char="§"/>
            </a:pPr>
            <a:r>
              <a:rPr lang="en-US" sz="2200" b="1" dirty="0" smtClean="0"/>
              <a:t>Choose one of the clusters from the ALA Trends list around the edges room.</a:t>
            </a:r>
          </a:p>
          <a:p>
            <a:pPr marL="342900" indent="-342900">
              <a:spcBef>
                <a:spcPts val="1200"/>
              </a:spcBef>
              <a:buFont typeface="Wingdings" panose="05000000000000000000" pitchFamily="2" charset="2"/>
              <a:buChar char="§"/>
            </a:pPr>
            <a:r>
              <a:rPr lang="en-US" sz="2200" b="1" dirty="0" smtClean="0"/>
              <a:t>Read and discuss at least one of the pages.</a:t>
            </a:r>
          </a:p>
          <a:p>
            <a:pPr marL="342900" indent="-342900">
              <a:spcBef>
                <a:spcPts val="1200"/>
              </a:spcBef>
              <a:buFont typeface="Wingdings" panose="05000000000000000000" pitchFamily="2" charset="2"/>
              <a:buChar char="§"/>
            </a:pPr>
            <a:r>
              <a:rPr lang="en-US" sz="2200" b="1" dirty="0" smtClean="0"/>
              <a:t>Discuss with others who are at the same cluster.</a:t>
            </a:r>
          </a:p>
          <a:p>
            <a:pPr>
              <a:spcBef>
                <a:spcPts val="1200"/>
              </a:spcBef>
            </a:pPr>
            <a:endParaRPr lang="en-US" sz="800" b="1" dirty="0" smtClean="0"/>
          </a:p>
          <a:p>
            <a:pPr>
              <a:spcBef>
                <a:spcPts val="2400"/>
              </a:spcBef>
              <a:buClr>
                <a:srgbClr val="7030A0"/>
              </a:buClr>
            </a:pPr>
            <a:r>
              <a:rPr lang="en-US" b="1" i="1" dirty="0" smtClean="0">
                <a:solidFill>
                  <a:srgbClr val="7030A0"/>
                </a:solidFill>
              </a:rPr>
              <a:t>Second 10 minutes…</a:t>
            </a:r>
          </a:p>
          <a:p>
            <a:pPr marL="342900" indent="-342900">
              <a:spcBef>
                <a:spcPts val="1200"/>
              </a:spcBef>
              <a:buFont typeface="Wingdings" panose="05000000000000000000" pitchFamily="2" charset="2"/>
              <a:buChar char="§"/>
            </a:pPr>
            <a:r>
              <a:rPr lang="en-US" sz="2200" b="1" dirty="0" smtClean="0"/>
              <a:t>Move to a second cluster and repeat.</a:t>
            </a:r>
          </a:p>
          <a:p>
            <a:pPr>
              <a:spcBef>
                <a:spcPts val="1200"/>
              </a:spcBef>
            </a:pPr>
            <a:endParaRPr lang="en-US" sz="900" b="1" dirty="0" smtClean="0"/>
          </a:p>
          <a:p>
            <a:pPr>
              <a:spcBef>
                <a:spcPts val="2400"/>
              </a:spcBef>
              <a:buClr>
                <a:srgbClr val="7030A0"/>
              </a:buClr>
            </a:pPr>
            <a:r>
              <a:rPr lang="en-US" b="1" i="1" dirty="0" smtClean="0">
                <a:solidFill>
                  <a:srgbClr val="7030A0"/>
                </a:solidFill>
              </a:rPr>
              <a:t>Return to your seat.</a:t>
            </a:r>
          </a:p>
        </p:txBody>
      </p:sp>
    </p:spTree>
    <p:extLst>
      <p:ext uri="{BB962C8B-B14F-4D97-AF65-F5344CB8AC3E}">
        <p14:creationId xmlns:p14="http://schemas.microsoft.com/office/powerpoint/2010/main" val="74502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2986275" y="2231462"/>
            <a:ext cx="765810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rgbClr val="006600"/>
                </a:solidFill>
              </a:rPr>
              <a:t>Trends identified by ALA’s </a:t>
            </a:r>
          </a:p>
          <a:p>
            <a:r>
              <a:rPr lang="en-US" sz="4400" b="1" dirty="0" smtClean="0">
                <a:solidFill>
                  <a:srgbClr val="006600"/>
                </a:solidFill>
              </a:rPr>
              <a:t>Center for the Future of Libraries.</a:t>
            </a:r>
            <a:endParaRPr lang="en-US" sz="4400" b="1" dirty="0">
              <a:solidFill>
                <a:srgbClr val="006600"/>
              </a:solidFill>
            </a:endParaRPr>
          </a:p>
        </p:txBody>
      </p:sp>
      <p:sp>
        <p:nvSpPr>
          <p:cNvPr id="11" name="Content Placeholder 2"/>
          <p:cNvSpPr txBox="1">
            <a:spLocks/>
          </p:cNvSpPr>
          <p:nvPr/>
        </p:nvSpPr>
        <p:spPr>
          <a:xfrm>
            <a:off x="4821381" y="2615334"/>
            <a:ext cx="6203374" cy="1478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2800" i="1" dirty="0"/>
          </a:p>
        </p:txBody>
      </p:sp>
      <p:pic>
        <p:nvPicPr>
          <p:cNvPr id="2051" name="Picture 3" descr="Technology - Category Color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342" y="179465"/>
            <a:ext cx="1977377" cy="1977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ducation - Category Color Oran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673" y="205149"/>
            <a:ext cx="1988556" cy="19885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nvironment - Category Color G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2664" y="631911"/>
            <a:ext cx="1983423" cy="1983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litics and Government - Category Color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6494" y="3530560"/>
            <a:ext cx="2119146" cy="211914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Economics - Category Color Yello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8585" y="3776491"/>
            <a:ext cx="2159719" cy="21597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mographics - Category Color Pin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9006" y="3625199"/>
            <a:ext cx="2107315" cy="21073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ciety - Category Color R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1453" y="511788"/>
            <a:ext cx="2066881" cy="206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60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5" y="365126"/>
            <a:ext cx="8271164" cy="9753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u="sng" dirty="0" smtClean="0">
                <a:solidFill>
                  <a:srgbClr val="006600"/>
                </a:solidFill>
              </a:rPr>
              <a:t>Gallery Walk</a:t>
            </a:r>
            <a:endParaRPr lang="en-US" sz="4400" b="1" u="sng" dirty="0">
              <a:solidFill>
                <a:srgbClr val="006600"/>
              </a:solidFill>
            </a:endParaRPr>
          </a:p>
        </p:txBody>
      </p:sp>
      <p:sp>
        <p:nvSpPr>
          <p:cNvPr id="11" name="Content Placeholder 2"/>
          <p:cNvSpPr txBox="1">
            <a:spLocks/>
          </p:cNvSpPr>
          <p:nvPr/>
        </p:nvSpPr>
        <p:spPr>
          <a:xfrm>
            <a:off x="2045276" y="1498744"/>
            <a:ext cx="7545533"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400"/>
              </a:spcBef>
              <a:buClr>
                <a:srgbClr val="7030A0"/>
              </a:buClr>
            </a:pPr>
            <a:endParaRPr lang="en-US" b="1" i="1" dirty="0" smtClean="0">
              <a:solidFill>
                <a:srgbClr val="7030A0"/>
              </a:solidFill>
            </a:endParaRPr>
          </a:p>
          <a:p>
            <a:pPr>
              <a:spcBef>
                <a:spcPts val="0"/>
              </a:spcBef>
              <a:buClr>
                <a:srgbClr val="7030A0"/>
              </a:buClr>
            </a:pPr>
            <a:r>
              <a:rPr lang="en-US" b="1" dirty="0" smtClean="0"/>
              <a:t>At your table, discuss:</a:t>
            </a:r>
          </a:p>
          <a:p>
            <a:pPr marL="342900" indent="-342900">
              <a:spcBef>
                <a:spcPts val="2400"/>
              </a:spcBef>
              <a:buClr>
                <a:srgbClr val="7030A0"/>
              </a:buClr>
              <a:buFont typeface="Arial" panose="020B0604020202020204" pitchFamily="34" charset="0"/>
              <a:buChar char="•"/>
            </a:pPr>
            <a:r>
              <a:rPr lang="en-US" dirty="0" smtClean="0"/>
              <a:t>What a-ha’s did you have about the trends?</a:t>
            </a:r>
          </a:p>
          <a:p>
            <a:pPr marL="342900" indent="-342900">
              <a:spcBef>
                <a:spcPts val="2400"/>
              </a:spcBef>
              <a:buClr>
                <a:srgbClr val="7030A0"/>
              </a:buClr>
              <a:buFont typeface="Arial" panose="020B0604020202020204" pitchFamily="34" charset="0"/>
              <a:buChar char="•"/>
            </a:pPr>
            <a:r>
              <a:rPr lang="en-US" dirty="0" smtClean="0"/>
              <a:t>Could you use this “gallery walk” activity in some way </a:t>
            </a:r>
          </a:p>
          <a:p>
            <a:pPr>
              <a:spcBef>
                <a:spcPts val="0"/>
              </a:spcBef>
              <a:buClr>
                <a:srgbClr val="7030A0"/>
              </a:buClr>
            </a:pPr>
            <a:r>
              <a:rPr lang="en-US" dirty="0" smtClean="0"/>
              <a:t>with your staff or planning committee?</a:t>
            </a:r>
          </a:p>
        </p:txBody>
      </p:sp>
      <p:grpSp>
        <p:nvGrpSpPr>
          <p:cNvPr id="4" name="Group 3"/>
          <p:cNvGrpSpPr/>
          <p:nvPr/>
        </p:nvGrpSpPr>
        <p:grpSpPr>
          <a:xfrm>
            <a:off x="10099486" y="0"/>
            <a:ext cx="2092514" cy="6234541"/>
            <a:chOff x="10099486" y="0"/>
            <a:chExt cx="2092514" cy="6234541"/>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323" t="6666" r="11010" b="13485"/>
            <a:stretch/>
          </p:blipFill>
          <p:spPr>
            <a:xfrm>
              <a:off x="10109876" y="0"/>
              <a:ext cx="2082124" cy="6234541"/>
            </a:xfrm>
            <a:prstGeom prst="rect">
              <a:avLst/>
            </a:prstGeom>
          </p:spPr>
        </p:pic>
        <p:sp>
          <p:nvSpPr>
            <p:cNvPr id="3" name="TextBox 2"/>
            <p:cNvSpPr txBox="1"/>
            <p:nvPr/>
          </p:nvSpPr>
          <p:spPr>
            <a:xfrm>
              <a:off x="10099486" y="3951977"/>
              <a:ext cx="2092513" cy="1077218"/>
            </a:xfrm>
            <a:prstGeom prst="rect">
              <a:avLst/>
            </a:prstGeom>
            <a:noFill/>
          </p:spPr>
          <p:txBody>
            <a:bodyPr wrap="square" rtlCol="0">
              <a:spAutoFit/>
            </a:bodyPr>
            <a:lstStyle/>
            <a:p>
              <a:pPr algn="r"/>
              <a:r>
                <a:rPr lang="en-US" sz="1600" dirty="0" smtClean="0">
                  <a:solidFill>
                    <a:schemeClr val="bg1"/>
                  </a:solidFill>
                </a:rPr>
                <a:t>Teens waiting for the teen space at Monroe County Public Library to open, 7/2015</a:t>
              </a:r>
              <a:endParaRPr lang="en-US" sz="1600" dirty="0">
                <a:solidFill>
                  <a:schemeClr val="bg1"/>
                </a:solidFill>
              </a:endParaRPr>
            </a:p>
          </p:txBody>
        </p:sp>
      </p:grpSp>
    </p:spTree>
    <p:extLst>
      <p:ext uri="{BB962C8B-B14F-4D97-AF65-F5344CB8AC3E}">
        <p14:creationId xmlns:p14="http://schemas.microsoft.com/office/powerpoint/2010/main" val="367597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2" y="602819"/>
            <a:ext cx="8960427" cy="872692"/>
          </a:xfrm>
        </p:spPr>
        <p:txBody>
          <a:bodyPr>
            <a:normAutofit/>
          </a:bodyPr>
          <a:lstStyle/>
          <a:p>
            <a:pPr algn="l"/>
            <a:r>
              <a:rPr lang="en-US" sz="4400" b="1" u="sng" dirty="0" smtClean="0">
                <a:solidFill>
                  <a:srgbClr val="006600"/>
                </a:solidFill>
              </a:rPr>
              <a:t>Library Strategic Planning Committee</a:t>
            </a:r>
            <a:endParaRPr lang="en-US" sz="4400" b="1" u="sng" dirty="0">
              <a:solidFill>
                <a:srgbClr val="006600"/>
              </a:solidFill>
            </a:endParaRPr>
          </a:p>
        </p:txBody>
      </p:sp>
      <p:sp>
        <p:nvSpPr>
          <p:cNvPr id="3" name="Subtitle 2"/>
          <p:cNvSpPr>
            <a:spLocks noGrp="1"/>
          </p:cNvSpPr>
          <p:nvPr>
            <p:ph type="subTitle" idx="1"/>
          </p:nvPr>
        </p:nvSpPr>
        <p:spPr>
          <a:xfrm>
            <a:off x="3774252" y="1880756"/>
            <a:ext cx="7385584" cy="3595253"/>
          </a:xfrm>
        </p:spPr>
        <p:txBody>
          <a:bodyPr>
            <a:normAutofit fontScale="92500" lnSpcReduction="20000"/>
          </a:bodyPr>
          <a:lstStyle/>
          <a:p>
            <a:pPr algn="l"/>
            <a:r>
              <a:rPr lang="en-US" dirty="0" smtClean="0"/>
              <a:t>2-3	Library Board members</a:t>
            </a:r>
          </a:p>
          <a:p>
            <a:pPr algn="l"/>
            <a:r>
              <a:rPr lang="en-US" dirty="0" smtClean="0"/>
              <a:t>1 	Library director</a:t>
            </a:r>
          </a:p>
          <a:p>
            <a:pPr algn="l"/>
            <a:r>
              <a:rPr lang="en-US" dirty="0" smtClean="0"/>
              <a:t>2-3 	Key Library Managers</a:t>
            </a:r>
          </a:p>
          <a:p>
            <a:pPr algn="l"/>
            <a:r>
              <a:rPr lang="en-US" dirty="0" smtClean="0"/>
              <a:t>2 	Business Leaders (Chamber?)</a:t>
            </a:r>
          </a:p>
          <a:p>
            <a:pPr algn="l"/>
            <a:r>
              <a:rPr lang="en-US" dirty="0" smtClean="0"/>
              <a:t>2 	Education Leaders (Corporation-level)</a:t>
            </a:r>
          </a:p>
          <a:p>
            <a:pPr algn="l"/>
            <a:r>
              <a:rPr lang="en-US" u="sng" dirty="0" smtClean="0"/>
              <a:t>2 	Social Service Leader (United Way?)</a:t>
            </a:r>
          </a:p>
          <a:p>
            <a:pPr algn="l">
              <a:spcBef>
                <a:spcPts val="1200"/>
              </a:spcBef>
            </a:pPr>
            <a:r>
              <a:rPr lang="en-US" b="1" dirty="0" smtClean="0"/>
              <a:t>11-13 	TOTAL</a:t>
            </a:r>
          </a:p>
          <a:p>
            <a:pPr algn="l">
              <a:spcBef>
                <a:spcPts val="1200"/>
              </a:spcBef>
            </a:pPr>
            <a:endParaRPr lang="en-US" b="1" dirty="0"/>
          </a:p>
          <a:p>
            <a:pPr algn="r">
              <a:spcBef>
                <a:spcPts val="1200"/>
              </a:spcBef>
            </a:pPr>
            <a:r>
              <a:rPr lang="en-US" sz="3500" b="1" i="1" dirty="0" smtClean="0">
                <a:solidFill>
                  <a:srgbClr val="7030A0"/>
                </a:solidFill>
              </a:rPr>
              <a:t>Who will you invite?</a:t>
            </a:r>
          </a:p>
          <a:p>
            <a:endParaRPr lang="en-US" dirty="0"/>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2250435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954" y="365126"/>
            <a:ext cx="10420971" cy="954520"/>
          </a:xfrm>
        </p:spPr>
        <p:txBody>
          <a:bodyPr>
            <a:noAutofit/>
          </a:bodyPr>
          <a:lstStyle/>
          <a:p>
            <a:pPr algn="ctr"/>
            <a:r>
              <a:rPr lang="en-US" b="1" u="sng" dirty="0" smtClean="0">
                <a:solidFill>
                  <a:srgbClr val="006600"/>
                </a:solidFill>
              </a:rPr>
              <a:t>What Does My Community Need and Wa</a:t>
            </a:r>
            <a:r>
              <a:rPr lang="en-US" b="1" dirty="0" smtClean="0">
                <a:solidFill>
                  <a:srgbClr val="006600"/>
                </a:solidFill>
              </a:rPr>
              <a:t>nt?</a:t>
            </a:r>
            <a:endParaRPr lang="en-US" b="1" dirty="0">
              <a:solidFill>
                <a:srgbClr val="006600"/>
              </a:solidFill>
            </a:endParaRPr>
          </a:p>
        </p:txBody>
      </p:sp>
      <p:sp>
        <p:nvSpPr>
          <p:cNvPr id="3" name="Content Placeholder 2"/>
          <p:cNvSpPr>
            <a:spLocks noGrp="1"/>
          </p:cNvSpPr>
          <p:nvPr>
            <p:ph sz="half" idx="1"/>
          </p:nvPr>
        </p:nvSpPr>
        <p:spPr>
          <a:xfrm>
            <a:off x="2036618" y="1414390"/>
            <a:ext cx="4620558" cy="4351338"/>
          </a:xfrm>
        </p:spPr>
        <p:txBody>
          <a:bodyPr>
            <a:normAutofit/>
          </a:bodyPr>
          <a:lstStyle/>
          <a:p>
            <a:pPr marL="0" indent="0">
              <a:spcBef>
                <a:spcPts val="1200"/>
              </a:spcBef>
              <a:buNone/>
            </a:pPr>
            <a:endParaRPr lang="en-US" b="1" u="sng" dirty="0" smtClean="0"/>
          </a:p>
          <a:p>
            <a:pPr marL="0" indent="0">
              <a:spcBef>
                <a:spcPts val="1200"/>
              </a:spcBef>
              <a:buNone/>
            </a:pPr>
            <a:r>
              <a:rPr lang="en-US" b="1" u="sng" dirty="0" smtClean="0"/>
              <a:t>Quantitative Research Tools</a:t>
            </a:r>
          </a:p>
          <a:p>
            <a:pPr marL="514350" indent="-514350">
              <a:spcBef>
                <a:spcPts val="1200"/>
              </a:spcBef>
              <a:buFont typeface="+mj-lt"/>
              <a:buAutoNum type="arabicPeriod"/>
            </a:pPr>
            <a:r>
              <a:rPr lang="en-US" dirty="0" smtClean="0"/>
              <a:t>Survey</a:t>
            </a:r>
          </a:p>
          <a:p>
            <a:pPr marL="514350" indent="-514350">
              <a:spcBef>
                <a:spcPts val="1200"/>
              </a:spcBef>
              <a:buFont typeface="+mj-lt"/>
              <a:buAutoNum type="arabicPeriod"/>
            </a:pPr>
            <a:r>
              <a:rPr lang="en-US" b="1" dirty="0" smtClean="0">
                <a:solidFill>
                  <a:srgbClr val="7030A0"/>
                </a:solidFill>
              </a:rPr>
              <a:t>*Existing data*</a:t>
            </a:r>
            <a:endParaRPr lang="en-US" b="1" dirty="0">
              <a:solidFill>
                <a:srgbClr val="7030A0"/>
              </a:solidFill>
            </a:endParaRPr>
          </a:p>
        </p:txBody>
      </p:sp>
      <p:sp>
        <p:nvSpPr>
          <p:cNvPr id="4" name="Content Placeholder 3"/>
          <p:cNvSpPr>
            <a:spLocks noGrp="1"/>
          </p:cNvSpPr>
          <p:nvPr>
            <p:ph sz="half" idx="2"/>
          </p:nvPr>
        </p:nvSpPr>
        <p:spPr>
          <a:xfrm>
            <a:off x="7096991" y="1414390"/>
            <a:ext cx="4899934" cy="4351338"/>
          </a:xfrm>
        </p:spPr>
        <p:txBody>
          <a:bodyPr>
            <a:normAutofit/>
          </a:bodyPr>
          <a:lstStyle/>
          <a:p>
            <a:pPr marL="0" indent="0">
              <a:spcBef>
                <a:spcPts val="1200"/>
              </a:spcBef>
              <a:buNone/>
            </a:pPr>
            <a:endParaRPr lang="en-US" b="1" u="sng" dirty="0" smtClean="0"/>
          </a:p>
          <a:p>
            <a:pPr marL="0" indent="0">
              <a:spcBef>
                <a:spcPts val="1200"/>
              </a:spcBef>
              <a:buNone/>
            </a:pPr>
            <a:r>
              <a:rPr lang="en-US" b="1" u="sng" dirty="0" smtClean="0"/>
              <a:t>Qualitative Research Tools</a:t>
            </a:r>
          </a:p>
          <a:p>
            <a:pPr marL="514350" indent="-514350">
              <a:spcBef>
                <a:spcPts val="1200"/>
              </a:spcBef>
              <a:buFont typeface="+mj-lt"/>
              <a:buAutoNum type="arabicPeriod" startAt="3"/>
            </a:pPr>
            <a:r>
              <a:rPr lang="en-US" dirty="0" smtClean="0"/>
              <a:t>Observation</a:t>
            </a:r>
          </a:p>
          <a:p>
            <a:pPr marL="514350" indent="-514350">
              <a:spcBef>
                <a:spcPts val="1200"/>
              </a:spcBef>
              <a:buFont typeface="+mj-lt"/>
              <a:buAutoNum type="arabicPeriod" startAt="3"/>
            </a:pPr>
            <a:r>
              <a:rPr lang="en-US" dirty="0" smtClean="0"/>
              <a:t>Comments/complaints</a:t>
            </a:r>
          </a:p>
          <a:p>
            <a:pPr marL="514350" indent="-514350">
              <a:spcBef>
                <a:spcPts val="1200"/>
              </a:spcBef>
              <a:buFont typeface="+mj-lt"/>
              <a:buAutoNum type="arabicPeriod" startAt="3"/>
            </a:pPr>
            <a:r>
              <a:rPr lang="en-US" dirty="0" smtClean="0"/>
              <a:t>Focus group</a:t>
            </a:r>
          </a:p>
          <a:p>
            <a:pPr marL="514350" indent="-514350">
              <a:spcBef>
                <a:spcPts val="1200"/>
              </a:spcBef>
              <a:buFont typeface="+mj-lt"/>
              <a:buAutoNum type="arabicPeriod" startAt="3"/>
            </a:pPr>
            <a:r>
              <a:rPr lang="en-US" b="1" dirty="0" smtClean="0">
                <a:solidFill>
                  <a:srgbClr val="7030A0"/>
                </a:solidFill>
              </a:rPr>
              <a:t>*Interview*</a:t>
            </a:r>
            <a:endParaRPr lang="en-US" b="1" dirty="0">
              <a:solidFill>
                <a:srgbClr val="7030A0"/>
              </a:solidFill>
            </a:endParaRPr>
          </a:p>
        </p:txBody>
      </p:sp>
      <p:grpSp>
        <p:nvGrpSpPr>
          <p:cNvPr id="5" name="Group 4"/>
          <p:cNvGrpSpPr/>
          <p:nvPr/>
        </p:nvGrpSpPr>
        <p:grpSpPr>
          <a:xfrm>
            <a:off x="0" y="1"/>
            <a:ext cx="12191999" cy="6858002"/>
            <a:chOff x="0" y="1"/>
            <a:chExt cx="12191999" cy="685800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7"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17732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2" y="602819"/>
            <a:ext cx="8960427" cy="872692"/>
          </a:xfrm>
        </p:spPr>
        <p:txBody>
          <a:bodyPr>
            <a:normAutofit/>
          </a:bodyPr>
          <a:lstStyle/>
          <a:p>
            <a:pPr algn="l"/>
            <a:r>
              <a:rPr lang="en-US" sz="4400" b="1" u="sng" dirty="0" smtClean="0">
                <a:solidFill>
                  <a:srgbClr val="006600"/>
                </a:solidFill>
              </a:rPr>
              <a:t>DIY: Library Performance Data</a:t>
            </a:r>
            <a:endParaRPr lang="en-US" sz="4400" b="1" u="sng" dirty="0">
              <a:solidFill>
                <a:srgbClr val="006600"/>
              </a:solidFill>
            </a:endParaRPr>
          </a:p>
        </p:txBody>
      </p:sp>
      <p:sp>
        <p:nvSpPr>
          <p:cNvPr id="3" name="Subtitle 2"/>
          <p:cNvSpPr>
            <a:spLocks noGrp="1"/>
          </p:cNvSpPr>
          <p:nvPr>
            <p:ph type="subTitle" idx="1"/>
          </p:nvPr>
        </p:nvSpPr>
        <p:spPr>
          <a:xfrm>
            <a:off x="2504209" y="1880756"/>
            <a:ext cx="8655627" cy="3595253"/>
          </a:xfrm>
        </p:spPr>
        <p:txBody>
          <a:bodyPr>
            <a:normAutofit lnSpcReduction="10000"/>
          </a:bodyPr>
          <a:lstStyle/>
          <a:p>
            <a:pPr algn="l"/>
            <a:r>
              <a:rPr lang="en-US" dirty="0" smtClean="0"/>
              <a:t>What do you know about your customers/registered borrowers – over time, compared with other libraries?</a:t>
            </a:r>
          </a:p>
          <a:p>
            <a:pPr algn="l"/>
            <a:r>
              <a:rPr lang="en-US" dirty="0" smtClean="0"/>
              <a:t>What do you know about your services – over time, compared with other libraries?</a:t>
            </a:r>
          </a:p>
          <a:p>
            <a:pPr algn="l"/>
            <a:endParaRPr lang="en-US" dirty="0" smtClean="0"/>
          </a:p>
          <a:p>
            <a:pPr algn="r"/>
            <a:r>
              <a:rPr lang="en-US" b="1" i="1" dirty="0" smtClean="0">
                <a:solidFill>
                  <a:srgbClr val="7030A0"/>
                </a:solidFill>
              </a:rPr>
              <a:t>Brainstorm the data you already have </a:t>
            </a:r>
          </a:p>
          <a:p>
            <a:pPr algn="r">
              <a:spcBef>
                <a:spcPts val="0"/>
              </a:spcBef>
            </a:pPr>
            <a:r>
              <a:rPr lang="en-US" b="1" i="1" dirty="0" smtClean="0">
                <a:solidFill>
                  <a:srgbClr val="7030A0"/>
                </a:solidFill>
              </a:rPr>
              <a:t>and can share with your planning committee…</a:t>
            </a:r>
          </a:p>
          <a:p>
            <a:pPr algn="r">
              <a:spcBef>
                <a:spcPts val="0"/>
              </a:spcBef>
            </a:pPr>
            <a:endParaRPr lang="en-US" b="1" i="1" dirty="0">
              <a:solidFill>
                <a:srgbClr val="7030A0"/>
              </a:solidFill>
            </a:endParaRPr>
          </a:p>
          <a:p>
            <a:pPr algn="r">
              <a:spcBef>
                <a:spcPts val="0"/>
              </a:spcBef>
            </a:pPr>
            <a:r>
              <a:rPr lang="en-US" b="1" i="1" dirty="0" smtClean="0">
                <a:solidFill>
                  <a:srgbClr val="7030A0"/>
                </a:solidFill>
              </a:rPr>
              <a:t>Is there someone on your staff who enjoys </a:t>
            </a:r>
          </a:p>
          <a:p>
            <a:pPr algn="r">
              <a:spcBef>
                <a:spcPts val="0"/>
              </a:spcBef>
            </a:pPr>
            <a:r>
              <a:rPr lang="en-US" b="1" i="1" dirty="0" smtClean="0">
                <a:solidFill>
                  <a:srgbClr val="7030A0"/>
                </a:solidFill>
              </a:rPr>
              <a:t>gathering and charting data?</a:t>
            </a:r>
            <a:endParaRPr lang="en-US" b="1" i="1" dirty="0">
              <a:solidFill>
                <a:srgbClr val="7030A0"/>
              </a:solidFill>
            </a:endParaRP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2903883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2" y="602819"/>
            <a:ext cx="8960427" cy="872692"/>
          </a:xfrm>
        </p:spPr>
        <p:txBody>
          <a:bodyPr>
            <a:normAutofit/>
          </a:bodyPr>
          <a:lstStyle/>
          <a:p>
            <a:pPr algn="l"/>
            <a:r>
              <a:rPr lang="en-US" sz="4400" b="1" u="sng" dirty="0" smtClean="0">
                <a:solidFill>
                  <a:srgbClr val="006600"/>
                </a:solidFill>
              </a:rPr>
              <a:t>DIY: Where Can I Find Existing Data?</a:t>
            </a:r>
            <a:endParaRPr lang="en-US" sz="4400" b="1" u="sng" dirty="0">
              <a:solidFill>
                <a:srgbClr val="006600"/>
              </a:solidFill>
            </a:endParaRPr>
          </a:p>
        </p:txBody>
      </p:sp>
      <p:sp>
        <p:nvSpPr>
          <p:cNvPr id="3" name="Subtitle 2"/>
          <p:cNvSpPr>
            <a:spLocks noGrp="1"/>
          </p:cNvSpPr>
          <p:nvPr>
            <p:ph type="subTitle" idx="1"/>
          </p:nvPr>
        </p:nvSpPr>
        <p:spPr>
          <a:xfrm>
            <a:off x="2202873" y="1818410"/>
            <a:ext cx="8956963" cy="3595253"/>
          </a:xfrm>
        </p:spPr>
        <p:txBody>
          <a:bodyPr>
            <a:normAutofit fontScale="92500"/>
          </a:bodyPr>
          <a:lstStyle/>
          <a:p>
            <a:pPr algn="l"/>
            <a:r>
              <a:rPr lang="en-US" dirty="0"/>
              <a:t>Stats Indiana: </a:t>
            </a:r>
            <a:r>
              <a:rPr lang="en-US" dirty="0" smtClean="0"/>
              <a:t>population (Census and projections), labor force, poverty, etc. </a:t>
            </a:r>
          </a:p>
          <a:p>
            <a:pPr lvl="1" algn="l"/>
            <a:r>
              <a:rPr lang="en-US" sz="1900" dirty="0" smtClean="0">
                <a:hlinkClick r:id="rId2"/>
              </a:rPr>
              <a:t>http</a:t>
            </a:r>
            <a:r>
              <a:rPr lang="en-US" sz="1900" dirty="0">
                <a:hlinkClick r:id="rId2"/>
              </a:rPr>
              <a:t>://www.stats.indiana.edu</a:t>
            </a:r>
            <a:r>
              <a:rPr lang="en-US" sz="1900" dirty="0" smtClean="0">
                <a:hlinkClick r:id="rId2"/>
              </a:rPr>
              <a:t>/</a:t>
            </a:r>
            <a:endParaRPr lang="en-US" sz="1900" dirty="0" smtClean="0"/>
          </a:p>
          <a:p>
            <a:pPr algn="l">
              <a:spcBef>
                <a:spcPts val="1200"/>
              </a:spcBef>
            </a:pPr>
            <a:r>
              <a:rPr lang="en-US" dirty="0" smtClean="0"/>
              <a:t>Indiana/Michigan Public Library </a:t>
            </a:r>
            <a:r>
              <a:rPr lang="en-US" dirty="0"/>
              <a:t>Statistics: </a:t>
            </a:r>
            <a:endParaRPr lang="en-US" dirty="0" smtClean="0"/>
          </a:p>
          <a:p>
            <a:pPr lvl="1" algn="l"/>
            <a:r>
              <a:rPr lang="en-US" sz="1900" dirty="0" smtClean="0">
                <a:hlinkClick r:id="rId3"/>
              </a:rPr>
              <a:t>http</a:t>
            </a:r>
            <a:r>
              <a:rPr lang="en-US" sz="1900" dirty="0">
                <a:hlinkClick r:id="rId3"/>
              </a:rPr>
              <a:t>://</a:t>
            </a:r>
            <a:r>
              <a:rPr lang="en-US" sz="1900" dirty="0" smtClean="0">
                <a:hlinkClick r:id="rId3"/>
              </a:rPr>
              <a:t>www.in.gov/library/plstats.htm</a:t>
            </a:r>
            <a:endParaRPr lang="en-US" sz="1900" dirty="0" smtClean="0"/>
          </a:p>
          <a:p>
            <a:pPr lvl="1" algn="l"/>
            <a:r>
              <a:rPr lang="en-US" sz="1900" dirty="0">
                <a:hlinkClick r:id="rId4"/>
              </a:rPr>
              <a:t>http://www.michigan.gov/libraryofmichigan/0,2351,7-160-18668_69405_61707---,</a:t>
            </a:r>
            <a:r>
              <a:rPr lang="en-US" sz="1900" dirty="0" smtClean="0">
                <a:hlinkClick r:id="rId4"/>
              </a:rPr>
              <a:t>00.html</a:t>
            </a:r>
            <a:endParaRPr lang="en-US" sz="1900" dirty="0" smtClean="0"/>
          </a:p>
          <a:p>
            <a:pPr algn="l">
              <a:spcBef>
                <a:spcPts val="1200"/>
              </a:spcBef>
            </a:pPr>
            <a:r>
              <a:rPr lang="en-US" dirty="0" smtClean="0"/>
              <a:t>IMLS NCES Data for Comparable Libraries:</a:t>
            </a:r>
          </a:p>
          <a:p>
            <a:pPr lvl="1" algn="l"/>
            <a:r>
              <a:rPr lang="en-US" sz="1900" dirty="0">
                <a:hlinkClick r:id="rId5"/>
              </a:rPr>
              <a:t>http://</a:t>
            </a:r>
            <a:r>
              <a:rPr lang="en-US" sz="1900" dirty="0" smtClean="0">
                <a:hlinkClick r:id="rId5"/>
              </a:rPr>
              <a:t>www.imls.gov/research/public_libraries_in_the_united_states_survey.aspx</a:t>
            </a:r>
            <a:endParaRPr lang="en-US" sz="1900" dirty="0" smtClean="0"/>
          </a:p>
          <a:p>
            <a:pPr algn="l">
              <a:spcBef>
                <a:spcPts val="1200"/>
              </a:spcBef>
            </a:pPr>
            <a:r>
              <a:rPr lang="en-US" dirty="0" smtClean="0"/>
              <a:t>Other planning studies in your community, e.g., Economic Development, Community Foundation, School Corporation, City/County Planning Office</a:t>
            </a: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13428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154" y="365125"/>
            <a:ext cx="9701645" cy="1325563"/>
          </a:xfrm>
        </p:spPr>
        <p:txBody>
          <a:bodyPr/>
          <a:lstStyle/>
          <a:p>
            <a:r>
              <a:rPr lang="en-US" b="1" u="sng" dirty="0" smtClean="0">
                <a:solidFill>
                  <a:srgbClr val="7030A0"/>
                </a:solidFill>
              </a:rPr>
              <a:t>Objectives</a:t>
            </a:r>
            <a:endParaRPr lang="en-US" b="1" u="sng" dirty="0">
              <a:solidFill>
                <a:srgbClr val="7030A0"/>
              </a:solidFill>
            </a:endParaRPr>
          </a:p>
        </p:txBody>
      </p:sp>
      <p:sp>
        <p:nvSpPr>
          <p:cNvPr id="3" name="Content Placeholder 2"/>
          <p:cNvSpPr>
            <a:spLocks noGrp="1"/>
          </p:cNvSpPr>
          <p:nvPr>
            <p:ph idx="1"/>
          </p:nvPr>
        </p:nvSpPr>
        <p:spPr>
          <a:xfrm>
            <a:off x="1652154" y="1825625"/>
            <a:ext cx="9701645" cy="4351338"/>
          </a:xfrm>
        </p:spPr>
        <p:txBody>
          <a:bodyPr/>
          <a:lstStyle/>
          <a:p>
            <a:pPr>
              <a:buFont typeface="Wingdings" panose="05000000000000000000" pitchFamily="2" charset="2"/>
              <a:buChar char="ü"/>
            </a:pPr>
            <a:r>
              <a:rPr lang="en-US" dirty="0" smtClean="0"/>
              <a:t>Gain an understanding of national trends in public library use.</a:t>
            </a:r>
          </a:p>
          <a:p>
            <a:pPr>
              <a:buFont typeface="Wingdings" panose="05000000000000000000" pitchFamily="2" charset="2"/>
              <a:buChar char="ü"/>
            </a:pPr>
            <a:r>
              <a:rPr lang="en-US" dirty="0" smtClean="0"/>
              <a:t>Study your own library’s data.</a:t>
            </a:r>
          </a:p>
          <a:p>
            <a:pPr>
              <a:buFont typeface="Wingdings" panose="05000000000000000000" pitchFamily="2" charset="2"/>
              <a:buChar char="ü"/>
            </a:pPr>
            <a:r>
              <a:rPr lang="en-US" dirty="0" smtClean="0"/>
              <a:t>Learn market research tools and use at least one to identify community needs.</a:t>
            </a:r>
          </a:p>
          <a:p>
            <a:pPr marL="0" indent="0">
              <a:buNone/>
            </a:pPr>
            <a:endParaRPr lang="en-US" sz="1400" b="1" dirty="0" smtClean="0"/>
          </a:p>
          <a:p>
            <a:r>
              <a:rPr lang="en-US" dirty="0" smtClean="0"/>
              <a:t>Develop exciting mission and vision statements for your library.</a:t>
            </a:r>
          </a:p>
          <a:p>
            <a:r>
              <a:rPr lang="en-US" dirty="0" smtClean="0"/>
              <a:t>Create customer-focused, future-oriented goals, objectives, activities and outcome measures.</a:t>
            </a:r>
          </a:p>
          <a:p>
            <a:endParaRPr lang="en-US" dirty="0"/>
          </a:p>
        </p:txBody>
      </p:sp>
      <p:grpSp>
        <p:nvGrpSpPr>
          <p:cNvPr id="9" name="Group 8"/>
          <p:cNvGrpSpPr/>
          <p:nvPr/>
        </p:nvGrpSpPr>
        <p:grpSpPr>
          <a:xfrm>
            <a:off x="0" y="1"/>
            <a:ext cx="12191999" cy="6858002"/>
            <a:chOff x="0" y="1"/>
            <a:chExt cx="12191999" cy="685800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8"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3949180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3" y="249528"/>
            <a:ext cx="10024835" cy="872692"/>
          </a:xfrm>
        </p:spPr>
        <p:txBody>
          <a:bodyPr>
            <a:normAutofit/>
          </a:bodyPr>
          <a:lstStyle/>
          <a:p>
            <a:r>
              <a:rPr lang="en-US" sz="4400" b="1" u="sng" dirty="0" smtClean="0">
                <a:solidFill>
                  <a:srgbClr val="006600"/>
                </a:solidFill>
              </a:rPr>
              <a:t>DIY: Library Performance Data – Over Time</a:t>
            </a:r>
            <a:endParaRPr lang="en-US" sz="4400" b="1" u="sng" dirty="0">
              <a:solidFill>
                <a:srgbClr val="006600"/>
              </a:solidFill>
            </a:endParaRPr>
          </a:p>
        </p:txBody>
      </p:sp>
      <p:sp>
        <p:nvSpPr>
          <p:cNvPr id="3" name="Subtitle 2"/>
          <p:cNvSpPr>
            <a:spLocks noGrp="1"/>
          </p:cNvSpPr>
          <p:nvPr>
            <p:ph type="subTitle" idx="1"/>
          </p:nvPr>
        </p:nvSpPr>
        <p:spPr>
          <a:xfrm>
            <a:off x="2504209" y="1880756"/>
            <a:ext cx="8655627" cy="3595253"/>
          </a:xfrm>
        </p:spPr>
        <p:txBody>
          <a:bodyPr>
            <a:normAutofit/>
          </a:bodyPr>
          <a:lstStyle/>
          <a:p>
            <a:pPr marL="342900" indent="-342900" algn="l">
              <a:buFont typeface="Wingdings" panose="05000000000000000000" pitchFamily="2" charset="2"/>
              <a:buChar char="ü"/>
            </a:pPr>
            <a:r>
              <a:rPr lang="en-US" dirty="0" smtClean="0"/>
              <a:t>Find</a:t>
            </a:r>
          </a:p>
          <a:p>
            <a:pPr marL="342900" indent="-342900" algn="l">
              <a:buFont typeface="Wingdings" panose="05000000000000000000" pitchFamily="2" charset="2"/>
              <a:buChar char="ü"/>
            </a:pPr>
            <a:r>
              <a:rPr lang="en-US" dirty="0" smtClean="0"/>
              <a:t>Organize</a:t>
            </a:r>
          </a:p>
          <a:p>
            <a:pPr marL="342900" indent="-342900" algn="l">
              <a:buFont typeface="Wingdings" panose="05000000000000000000" pitchFamily="2" charset="2"/>
              <a:buChar char="q"/>
            </a:pPr>
            <a:r>
              <a:rPr lang="en-US" dirty="0" smtClean="0"/>
              <a:t>Analyze</a:t>
            </a:r>
          </a:p>
          <a:p>
            <a:pPr marL="342900" indent="-342900" algn="l">
              <a:buFont typeface="Wingdings" panose="05000000000000000000" pitchFamily="2" charset="2"/>
              <a:buChar char="q"/>
            </a:pPr>
            <a:r>
              <a:rPr lang="en-US" dirty="0" smtClean="0"/>
              <a:t>Synthesize</a:t>
            </a:r>
          </a:p>
          <a:p>
            <a:pPr marL="342900" indent="-342900" algn="l">
              <a:buFont typeface="Wingdings" panose="05000000000000000000" pitchFamily="2" charset="2"/>
              <a:buChar char="q"/>
            </a:pPr>
            <a:r>
              <a:rPr lang="en-US" dirty="0" smtClean="0"/>
              <a:t>Publish</a:t>
            </a:r>
            <a:endParaRPr lang="en-US" dirty="0"/>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grpSp>
        <p:nvGrpSpPr>
          <p:cNvPr id="4" name="Group 3"/>
          <p:cNvGrpSpPr/>
          <p:nvPr/>
        </p:nvGrpSpPr>
        <p:grpSpPr>
          <a:xfrm>
            <a:off x="5858081" y="1504756"/>
            <a:ext cx="5486400" cy="4098057"/>
            <a:chOff x="5858081" y="1504756"/>
            <a:chExt cx="5486400" cy="409805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8081" y="1504756"/>
              <a:ext cx="5486400" cy="374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57028" y="5325814"/>
              <a:ext cx="5002808" cy="276999"/>
            </a:xfrm>
            <a:prstGeom prst="rect">
              <a:avLst/>
            </a:prstGeom>
            <a:noFill/>
          </p:spPr>
          <p:txBody>
            <a:bodyPr wrap="square" rtlCol="0">
              <a:spAutoFit/>
            </a:bodyPr>
            <a:lstStyle/>
            <a:p>
              <a:pPr algn="r"/>
              <a:r>
                <a:rPr lang="en-US" sz="1200" dirty="0" smtClean="0"/>
                <a:t>Excerpted from “Crown Point PL Library Performance Comparison,” 2007</a:t>
              </a:r>
              <a:endParaRPr lang="en-US" sz="1200" dirty="0"/>
            </a:p>
          </p:txBody>
        </p:sp>
      </p:grpSp>
    </p:spTree>
    <p:extLst>
      <p:ext uri="{BB962C8B-B14F-4D97-AF65-F5344CB8AC3E}">
        <p14:creationId xmlns:p14="http://schemas.microsoft.com/office/powerpoint/2010/main" val="92175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2" y="342902"/>
            <a:ext cx="4644735" cy="2258381"/>
          </a:xfrm>
        </p:spPr>
        <p:txBody>
          <a:bodyPr>
            <a:normAutofit fontScale="90000"/>
          </a:bodyPr>
          <a:lstStyle/>
          <a:p>
            <a:pPr algn="l"/>
            <a:r>
              <a:rPr lang="en-US" sz="4400" b="1" u="sng" dirty="0" smtClean="0">
                <a:solidFill>
                  <a:srgbClr val="006600"/>
                </a:solidFill>
              </a:rPr>
              <a:t>DIY: Library Performance Data: Compared with Other Libraries</a:t>
            </a:r>
            <a:endParaRPr lang="en-US" sz="4400" b="1" u="sng" dirty="0">
              <a:solidFill>
                <a:srgbClr val="006600"/>
              </a:solidFill>
            </a:endParaRPr>
          </a:p>
        </p:txBody>
      </p:sp>
      <p:sp>
        <p:nvSpPr>
          <p:cNvPr id="3" name="Subtitle 2"/>
          <p:cNvSpPr>
            <a:spLocks noGrp="1"/>
          </p:cNvSpPr>
          <p:nvPr>
            <p:ph type="subTitle" idx="1"/>
          </p:nvPr>
        </p:nvSpPr>
        <p:spPr>
          <a:xfrm>
            <a:off x="6705599" y="342902"/>
            <a:ext cx="4224393" cy="2265217"/>
          </a:xfrm>
        </p:spPr>
        <p:txBody>
          <a:bodyPr>
            <a:normAutofit/>
          </a:bodyPr>
          <a:lstStyle/>
          <a:p>
            <a:pPr marL="342900" indent="-342900" algn="l">
              <a:buFont typeface="Wingdings" panose="05000000000000000000" pitchFamily="2" charset="2"/>
              <a:buChar char="ü"/>
            </a:pPr>
            <a:r>
              <a:rPr lang="en-US" dirty="0" smtClean="0"/>
              <a:t>Find</a:t>
            </a:r>
          </a:p>
          <a:p>
            <a:pPr marL="342900" indent="-342900" algn="l">
              <a:buFont typeface="Wingdings" panose="05000000000000000000" pitchFamily="2" charset="2"/>
              <a:buChar char="ü"/>
            </a:pPr>
            <a:r>
              <a:rPr lang="en-US" dirty="0" smtClean="0"/>
              <a:t>Organize</a:t>
            </a:r>
          </a:p>
          <a:p>
            <a:pPr marL="342900" indent="-342900" algn="l">
              <a:buFont typeface="Wingdings" panose="05000000000000000000" pitchFamily="2" charset="2"/>
              <a:buChar char="q"/>
            </a:pPr>
            <a:r>
              <a:rPr lang="en-US" dirty="0" smtClean="0"/>
              <a:t>Analyze</a:t>
            </a:r>
          </a:p>
          <a:p>
            <a:pPr marL="342900" indent="-342900" algn="l">
              <a:buFont typeface="Wingdings" panose="05000000000000000000" pitchFamily="2" charset="2"/>
              <a:buChar char="q"/>
            </a:pPr>
            <a:r>
              <a:rPr lang="en-US" dirty="0" smtClean="0"/>
              <a:t>Synthesize</a:t>
            </a:r>
          </a:p>
          <a:p>
            <a:pPr marL="342900" indent="-342900" algn="l">
              <a:buFont typeface="Wingdings" panose="05000000000000000000" pitchFamily="2" charset="2"/>
              <a:buChar char="q"/>
            </a:pPr>
            <a:r>
              <a:rPr lang="en-US" dirty="0" smtClean="0"/>
              <a:t>Publish</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13" y="2878282"/>
            <a:ext cx="5375985" cy="36679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653" y="2878282"/>
            <a:ext cx="5366970" cy="36618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16900" y="2601283"/>
            <a:ext cx="4722255" cy="276999"/>
          </a:xfrm>
          <a:prstGeom prst="rect">
            <a:avLst/>
          </a:prstGeom>
          <a:noFill/>
        </p:spPr>
        <p:txBody>
          <a:bodyPr wrap="none" rtlCol="0">
            <a:spAutoFit/>
          </a:bodyPr>
          <a:lstStyle/>
          <a:p>
            <a:pPr algn="r"/>
            <a:r>
              <a:rPr lang="en-US" sz="1200" dirty="0" smtClean="0"/>
              <a:t>Excerpted from “Crown Point PL Library Performance Comparison,” 2007</a:t>
            </a:r>
            <a:endParaRPr lang="en-US" sz="1200" dirty="0"/>
          </a:p>
        </p:txBody>
      </p:sp>
    </p:spTree>
    <p:extLst>
      <p:ext uri="{BB962C8B-B14F-4D97-AF65-F5344CB8AC3E}">
        <p14:creationId xmlns:p14="http://schemas.microsoft.com/office/powerpoint/2010/main" val="329905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3" y="602819"/>
            <a:ext cx="4322618" cy="872692"/>
          </a:xfrm>
        </p:spPr>
        <p:txBody>
          <a:bodyPr>
            <a:normAutofit fontScale="90000"/>
          </a:bodyPr>
          <a:lstStyle/>
          <a:p>
            <a:pPr algn="l"/>
            <a:r>
              <a:rPr lang="en-US" sz="4400" b="1" u="sng" dirty="0" smtClean="0">
                <a:solidFill>
                  <a:srgbClr val="006600"/>
                </a:solidFill>
              </a:rPr>
              <a:t>DIY: Library Performance Data</a:t>
            </a:r>
            <a:endParaRPr lang="en-US" sz="4400" b="1" u="sng" dirty="0">
              <a:solidFill>
                <a:srgbClr val="006600"/>
              </a:solidFill>
            </a:endParaRPr>
          </a:p>
        </p:txBody>
      </p:sp>
      <p:sp>
        <p:nvSpPr>
          <p:cNvPr id="3" name="Subtitle 2"/>
          <p:cNvSpPr>
            <a:spLocks noGrp="1"/>
          </p:cNvSpPr>
          <p:nvPr>
            <p:ph type="subTitle" idx="1"/>
          </p:nvPr>
        </p:nvSpPr>
        <p:spPr>
          <a:xfrm>
            <a:off x="1719208" y="1787238"/>
            <a:ext cx="4224393" cy="2265217"/>
          </a:xfrm>
        </p:spPr>
        <p:txBody>
          <a:bodyPr>
            <a:normAutofit/>
          </a:bodyPr>
          <a:lstStyle/>
          <a:p>
            <a:pPr marL="342900" indent="-342900" algn="l">
              <a:buFont typeface="Wingdings" panose="05000000000000000000" pitchFamily="2" charset="2"/>
              <a:buChar char="ü"/>
            </a:pPr>
            <a:r>
              <a:rPr lang="en-US" dirty="0" smtClean="0"/>
              <a:t>Find</a:t>
            </a:r>
          </a:p>
          <a:p>
            <a:pPr marL="342900" indent="-342900" algn="l">
              <a:buFont typeface="Wingdings" panose="05000000000000000000" pitchFamily="2" charset="2"/>
              <a:buChar char="ü"/>
            </a:pPr>
            <a:r>
              <a:rPr lang="en-US" dirty="0" smtClean="0"/>
              <a:t>Organize</a:t>
            </a:r>
          </a:p>
          <a:p>
            <a:pPr marL="342900" indent="-342900" algn="l">
              <a:buFont typeface="Wingdings" panose="05000000000000000000" pitchFamily="2" charset="2"/>
              <a:buChar char="ü"/>
            </a:pPr>
            <a:r>
              <a:rPr lang="en-US" dirty="0" smtClean="0"/>
              <a:t>Analyze</a:t>
            </a:r>
          </a:p>
          <a:p>
            <a:pPr marL="342900" indent="-342900" algn="l">
              <a:buFont typeface="Wingdings" panose="05000000000000000000" pitchFamily="2" charset="2"/>
              <a:buChar char="ü"/>
            </a:pPr>
            <a:r>
              <a:rPr lang="en-US" dirty="0" smtClean="0"/>
              <a:t>Synthesize</a:t>
            </a:r>
          </a:p>
          <a:p>
            <a:pPr marL="342900" indent="-342900" algn="l">
              <a:buFont typeface="Wingdings" panose="05000000000000000000" pitchFamily="2" charset="2"/>
              <a:buChar char="ü"/>
            </a:pPr>
            <a:r>
              <a:rPr lang="en-US" dirty="0" smtClean="0"/>
              <a:t>Publish</a:t>
            </a:r>
            <a:endParaRPr lang="en-US" dirty="0"/>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4" name="Rectangle 1"/>
          <p:cNvSpPr>
            <a:spLocks noChangeArrowheads="1"/>
          </p:cNvSpPr>
          <p:nvPr/>
        </p:nvSpPr>
        <p:spPr bwMode="auto">
          <a:xfrm>
            <a:off x="6483928" y="98334"/>
            <a:ext cx="4779818" cy="5809283"/>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20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Programs</a:t>
            </a:r>
            <a:endParaRPr kumimoji="0" lang="en-US" altLang="en-US" sz="20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en-US"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Between 2002 and 2006, the number of Library programs for adults and children increased (Chart 11).  </a:t>
            </a:r>
            <a:endParaRPr kumimoji="0" lang="en-US" altLang="en-US"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en-US"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Over the same period, program attendance by adults and children also rose (Chart 12).</a:t>
            </a:r>
            <a:endParaRPr kumimoji="0" lang="en-US" altLang="en-US"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en-US"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The average number of programs for adults and children at Crown Point Community Library was slightly lower than the average of its Indiana peer libraries (Chart 13).</a:t>
            </a:r>
            <a:endParaRPr kumimoji="0" lang="en-US" altLang="en-US"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en-US"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Average attendance at adult and children’s programs in peer libraries also outpaced that in Crown Point (Chart 14).</a:t>
            </a:r>
            <a:endParaRPr kumimoji="0" lang="en-US" altLang="en-US"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900"/>
              </a:spcAft>
              <a:buClrTx/>
              <a:buSzTx/>
              <a:buFontTx/>
              <a:buNone/>
              <a:tabLst/>
            </a:pPr>
            <a:r>
              <a:rPr kumimoji="0" lang="en-US"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Children’s program attendance at the Library was lower than that in national peer libraries and the national average (Chart 15).</a:t>
            </a:r>
          </a:p>
          <a:p>
            <a:pPr marL="0" marR="0" lvl="0" indent="0" algn="r" defTabSz="914400" rtl="0" eaLnBrk="0" fontAlgn="base" latinLnBrk="0" hangingPunct="0">
              <a:lnSpc>
                <a:spcPct val="100000"/>
              </a:lnSpc>
              <a:spcBef>
                <a:spcPct val="0"/>
              </a:spcBef>
              <a:spcAft>
                <a:spcPts val="900"/>
              </a:spcAft>
              <a:buClrTx/>
              <a:buSzTx/>
              <a:buFontTx/>
              <a:buNone/>
              <a:tabLst/>
            </a:pPr>
            <a:r>
              <a:rPr kumimoji="0" lang="en-US" altLang="en-US" b="0" i="0" u="none" strike="noStrike" cap="none" normalizeH="0" baseline="0" dirty="0" smtClean="0">
                <a:ln>
                  <a:noFill/>
                </a:ln>
                <a:solidFill>
                  <a:schemeClr val="bg1"/>
                </a:solidFill>
                <a:effectLst/>
                <a:latin typeface="Arial" panose="020B0604020202020204" pitchFamily="34" charset="0"/>
              </a:rPr>
              <a:t>…</a:t>
            </a:r>
          </a:p>
        </p:txBody>
      </p:sp>
      <p:sp>
        <p:nvSpPr>
          <p:cNvPr id="5" name="TextBox 4"/>
          <p:cNvSpPr txBox="1"/>
          <p:nvPr/>
        </p:nvSpPr>
        <p:spPr>
          <a:xfrm>
            <a:off x="6541491" y="5932581"/>
            <a:ext cx="4722255" cy="276999"/>
          </a:xfrm>
          <a:prstGeom prst="rect">
            <a:avLst/>
          </a:prstGeom>
          <a:noFill/>
        </p:spPr>
        <p:txBody>
          <a:bodyPr wrap="none" rtlCol="0">
            <a:spAutoFit/>
          </a:bodyPr>
          <a:lstStyle/>
          <a:p>
            <a:pPr algn="r"/>
            <a:r>
              <a:rPr lang="en-US" sz="1200" dirty="0" smtClean="0"/>
              <a:t>Excerpted from “Crown Point PL Library Performance Comparison,” 2007</a:t>
            </a:r>
            <a:endParaRPr lang="en-US" sz="1200" dirty="0"/>
          </a:p>
        </p:txBody>
      </p:sp>
    </p:spTree>
    <p:extLst>
      <p:ext uri="{BB962C8B-B14F-4D97-AF65-F5344CB8AC3E}">
        <p14:creationId xmlns:p14="http://schemas.microsoft.com/office/powerpoint/2010/main" val="250772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2" y="602819"/>
            <a:ext cx="8780317" cy="872692"/>
          </a:xfrm>
        </p:spPr>
        <p:txBody>
          <a:bodyPr>
            <a:normAutofit/>
          </a:bodyPr>
          <a:lstStyle/>
          <a:p>
            <a:pPr algn="l"/>
            <a:r>
              <a:rPr lang="en-US" sz="4400" b="1" u="sng" dirty="0" smtClean="0">
                <a:solidFill>
                  <a:srgbClr val="006600"/>
                </a:solidFill>
              </a:rPr>
              <a:t>DIY: Library Performance Data</a:t>
            </a:r>
            <a:endParaRPr lang="en-US" sz="4400" b="1" u="sng" dirty="0">
              <a:solidFill>
                <a:srgbClr val="006600"/>
              </a:solidFill>
            </a:endParaRPr>
          </a:p>
        </p:txBody>
      </p:sp>
      <p:sp>
        <p:nvSpPr>
          <p:cNvPr id="3" name="Subtitle 2"/>
          <p:cNvSpPr>
            <a:spLocks noGrp="1"/>
          </p:cNvSpPr>
          <p:nvPr>
            <p:ph type="subTitle" idx="1"/>
          </p:nvPr>
        </p:nvSpPr>
        <p:spPr>
          <a:xfrm>
            <a:off x="1830043" y="3335483"/>
            <a:ext cx="9970565" cy="2265217"/>
          </a:xfrm>
        </p:spPr>
        <p:txBody>
          <a:bodyPr>
            <a:normAutofit/>
          </a:bodyPr>
          <a:lstStyle/>
          <a:p>
            <a:pPr algn="r"/>
            <a:r>
              <a:rPr lang="en-US" sz="3200" b="1" i="1" dirty="0" smtClean="0">
                <a:solidFill>
                  <a:srgbClr val="7030A0"/>
                </a:solidFill>
              </a:rPr>
              <a:t>What questions do you have?</a:t>
            </a:r>
            <a:endParaRPr lang="en-US" sz="3200" b="1" i="1" dirty="0">
              <a:solidFill>
                <a:srgbClr val="7030A0"/>
              </a:solidFill>
            </a:endParaRP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131503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64" y="114300"/>
            <a:ext cx="9933708" cy="597985"/>
          </a:xfrm>
        </p:spPr>
        <p:txBody>
          <a:bodyPr>
            <a:noAutofit/>
          </a:bodyPr>
          <a:lstStyle/>
          <a:p>
            <a:r>
              <a:rPr lang="en-US" sz="4400" b="1" dirty="0" smtClean="0">
                <a:solidFill>
                  <a:srgbClr val="006600"/>
                </a:solidFill>
              </a:rPr>
              <a:t>Community Sectors to Interview</a:t>
            </a:r>
            <a:endParaRPr lang="en-US" sz="4400" b="1" dirty="0">
              <a:solidFill>
                <a:srgbClr val="006600"/>
              </a:solidFill>
            </a:endParaRP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graphicFrame>
        <p:nvGraphicFramePr>
          <p:cNvPr id="4" name="Table 3"/>
          <p:cNvGraphicFramePr>
            <a:graphicFrameLocks noGrp="1"/>
          </p:cNvGraphicFramePr>
          <p:nvPr>
            <p:extLst>
              <p:ext uri="{D42A27DB-BD31-4B8C-83A1-F6EECF244321}">
                <p14:modId xmlns:p14="http://schemas.microsoft.com/office/powerpoint/2010/main" val="2197155145"/>
              </p:ext>
            </p:extLst>
          </p:nvPr>
        </p:nvGraphicFramePr>
        <p:xfrm>
          <a:off x="1870364" y="712286"/>
          <a:ext cx="9933708" cy="5399143"/>
        </p:xfrm>
        <a:graphic>
          <a:graphicData uri="http://schemas.openxmlformats.org/drawingml/2006/table">
            <a:tbl>
              <a:tblPr firstRow="1" firstCol="1" bandRow="1">
                <a:tableStyleId>{073A0DAA-6AF3-43AB-8588-CEC1D06C72B9}</a:tableStyleId>
              </a:tblPr>
              <a:tblGrid>
                <a:gridCol w="1653692"/>
                <a:gridCol w="3996031"/>
                <a:gridCol w="4283985"/>
              </a:tblGrid>
              <a:tr h="256725">
                <a:tc>
                  <a:txBody>
                    <a:bodyPr/>
                    <a:lstStyle/>
                    <a:p>
                      <a:pPr marL="0" marR="0" algn="ctr">
                        <a:lnSpc>
                          <a:spcPct val="107000"/>
                        </a:lnSpc>
                        <a:spcBef>
                          <a:spcPts val="0"/>
                        </a:spcBef>
                        <a:spcAft>
                          <a:spcPts val="0"/>
                        </a:spcAft>
                      </a:pPr>
                      <a:r>
                        <a:rPr lang="en-US" sz="1600" i="1" dirty="0" smtClean="0">
                          <a:effectLst/>
                          <a:latin typeface="+mn-lt"/>
                          <a:ea typeface="+mn-ea"/>
                          <a:cs typeface="+mn-cs"/>
                        </a:rPr>
                        <a:t>Community</a:t>
                      </a:r>
                      <a:r>
                        <a:rPr lang="en-US" sz="1600" i="1" baseline="0" dirty="0" smtClean="0">
                          <a:effectLst/>
                          <a:latin typeface="+mn-lt"/>
                          <a:ea typeface="+mn-ea"/>
                          <a:cs typeface="+mn-cs"/>
                        </a:rPr>
                        <a:t> Sector</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tc>
                <a:tc>
                  <a:txBody>
                    <a:bodyPr/>
                    <a:lstStyle/>
                    <a:p>
                      <a:pPr marL="0" marR="0" algn="ctr">
                        <a:lnSpc>
                          <a:spcPct val="107000"/>
                        </a:lnSpc>
                        <a:spcBef>
                          <a:spcPts val="0"/>
                        </a:spcBef>
                        <a:spcAft>
                          <a:spcPts val="0"/>
                        </a:spcAft>
                      </a:pPr>
                      <a:r>
                        <a:rPr lang="en-US" sz="1600" i="1" dirty="0">
                          <a:effectLst/>
                        </a:rPr>
                        <a:t>Description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tc>
                <a:tc>
                  <a:txBody>
                    <a:bodyPr/>
                    <a:lstStyle/>
                    <a:p>
                      <a:pPr marL="0" marR="0" algn="ctr">
                        <a:lnSpc>
                          <a:spcPct val="107000"/>
                        </a:lnSpc>
                        <a:spcBef>
                          <a:spcPts val="0"/>
                        </a:spcBef>
                        <a:spcAft>
                          <a:spcPts val="0"/>
                        </a:spcAft>
                      </a:pPr>
                      <a:r>
                        <a:rPr lang="en-US" sz="1600" i="1" dirty="0">
                          <a:effectLst/>
                        </a:rPr>
                        <a:t>Possible Interviewees</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tc>
              </a:tr>
              <a:tr h="570915">
                <a:tc>
                  <a:txBody>
                    <a:bodyPr/>
                    <a:lstStyle/>
                    <a:p>
                      <a:pPr marL="342900" marR="0" lvl="0" indent="-342900">
                        <a:lnSpc>
                          <a:spcPct val="107000"/>
                        </a:lnSpc>
                        <a:spcBef>
                          <a:spcPts val="0"/>
                        </a:spcBef>
                        <a:spcAft>
                          <a:spcPts val="0"/>
                        </a:spcAft>
                        <a:buFont typeface="+mj-lt"/>
                        <a:buAutoNum type="alphaLcPeriod"/>
                      </a:pPr>
                      <a:r>
                        <a:rPr lang="en-US" sz="1600" dirty="0">
                          <a:effectLst/>
                        </a:rPr>
                        <a:t>Power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Elected officials and those who hold unofficial power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Information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Media, school media, technology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Capital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a:effectLst/>
                        </a:rPr>
                        <a:t>Bankers, stockbrokers, developers, entrepreneurs, venture capitalists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Well-being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a:effectLst/>
                        </a:rPr>
                        <a:t>Welfare, social services, senior citizens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Human Development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Teachers, child care providers, adult learning experts, disability representatives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Support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a:effectLst/>
                        </a:rPr>
                        <a:t>Service clubs and organizations serving children, adults, community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Respect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a:effectLst/>
                        </a:rPr>
                        <a:t>Community opinion leaders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a:effectLst/>
                        </a:rPr>
                        <a:t>Justice and Ethics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a:effectLst/>
                        </a:rPr>
                        <a:t>Religious leaders, attorneys, legal advocates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r h="570915">
                <a:tc>
                  <a:txBody>
                    <a:bodyPr/>
                    <a:lstStyle/>
                    <a:p>
                      <a:pPr marL="342900" marR="0" lvl="0" indent="-342900">
                        <a:lnSpc>
                          <a:spcPct val="107000"/>
                        </a:lnSpc>
                        <a:spcBef>
                          <a:spcPts val="0"/>
                        </a:spcBef>
                        <a:spcAft>
                          <a:spcPts val="0"/>
                        </a:spcAft>
                        <a:buFont typeface="+mj-lt"/>
                        <a:buAutoNum type="alphaLcPeriod"/>
                      </a:pPr>
                      <a:r>
                        <a:rPr lang="en-US" sz="1600" dirty="0">
                          <a:effectLst/>
                        </a:rPr>
                        <a:t>Others</a:t>
                      </a:r>
                      <a:r>
                        <a:rPr lang="en-US" sz="1600" dirty="0" smtClean="0">
                          <a:effectLst/>
                        </a:rPr>
                        <a:t>?</a:t>
                      </a:r>
                      <a:endParaRPr lang="en-US" sz="1600" dirty="0">
                        <a:effectLst/>
                      </a:endParaRPr>
                    </a:p>
                  </a:txBody>
                  <a:tcPr marL="37313" marR="37313" marT="0" marB="0" anchor="ctr"/>
                </a:tc>
                <a:tc>
                  <a:txBody>
                    <a:bodyPr/>
                    <a:lstStyle/>
                    <a:p>
                      <a:pPr marL="0" marR="0">
                        <a:lnSpc>
                          <a:spcPct val="107000"/>
                        </a:lnSpc>
                        <a:spcBef>
                          <a:spcPts val="0"/>
                        </a:spcBef>
                        <a:spcAft>
                          <a:spcPts val="0"/>
                        </a:spcAft>
                      </a:pPr>
                      <a:endParaRPr lang="en-US" sz="1600" dirty="0">
                        <a:effectLst/>
                      </a:endParaRP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313" marR="37313" marT="0" marB="0" anchor="ctr"/>
                </a:tc>
              </a:tr>
            </a:tbl>
          </a:graphicData>
        </a:graphic>
      </p:graphicFrame>
    </p:spTree>
    <p:extLst>
      <p:ext uri="{BB962C8B-B14F-4D97-AF65-F5344CB8AC3E}">
        <p14:creationId xmlns:p14="http://schemas.microsoft.com/office/powerpoint/2010/main" val="172568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890" y="520512"/>
            <a:ext cx="9154392" cy="597985"/>
          </a:xfrm>
        </p:spPr>
        <p:txBody>
          <a:bodyPr>
            <a:noAutofit/>
          </a:bodyPr>
          <a:lstStyle/>
          <a:p>
            <a:r>
              <a:rPr lang="en-US" sz="4400" b="1" u="sng" dirty="0" smtClean="0">
                <a:solidFill>
                  <a:srgbClr val="006600"/>
                </a:solidFill>
              </a:rPr>
              <a:t>Community Leader Interview Steps</a:t>
            </a:r>
            <a:endParaRPr lang="en-US" sz="4400" b="1" u="sng" dirty="0">
              <a:solidFill>
                <a:srgbClr val="006600"/>
              </a:solidFill>
            </a:endParaRP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3" name="Rectangle 2"/>
          <p:cNvSpPr/>
          <p:nvPr/>
        </p:nvSpPr>
        <p:spPr>
          <a:xfrm>
            <a:off x="2529076" y="1299830"/>
            <a:ext cx="7491846" cy="4524315"/>
          </a:xfrm>
          <a:prstGeom prst="rect">
            <a:avLst/>
          </a:prstGeom>
          <a:ln>
            <a:noFill/>
          </a:ln>
        </p:spPr>
        <p:txBody>
          <a:bodyPr wrap="square">
            <a:spAutoFit/>
          </a:bodyPr>
          <a:lstStyle/>
          <a:p>
            <a:pPr marL="228600" indent="-228600">
              <a:buFont typeface="+mj-lt"/>
              <a:buAutoNum type="arabicPeriod"/>
              <a:tabLst>
                <a:tab pos="228600" algn="l"/>
              </a:tabLst>
            </a:pPr>
            <a:r>
              <a:rPr lang="en-US" sz="1600" dirty="0" smtClean="0">
                <a:effectLst/>
                <a:latin typeface="Times New Roman" panose="02020603050405020304" pitchFamily="18" charset="0"/>
                <a:ea typeface="Times New Roman" panose="02020603050405020304" pitchFamily="18" charset="0"/>
              </a:rPr>
              <a:t>Call to introduce yourself and  make an appointment.  Request email address so you can confirm the appointment and send the interview guide.</a:t>
            </a:r>
          </a:p>
          <a:p>
            <a:pPr marL="228600" indent="-228600">
              <a:buFont typeface="+mj-lt"/>
              <a:buAutoNum type="arabicPeriod"/>
              <a:tabLst>
                <a:tab pos="228600" algn="l"/>
              </a:tabLst>
            </a:pPr>
            <a:endParaRPr lang="en-US" sz="1600" dirty="0" smtClean="0">
              <a:effectLst/>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Times New Roman" panose="02020603050405020304" pitchFamily="18" charset="0"/>
                <a:ea typeface="Times New Roman" panose="02020603050405020304" pitchFamily="18" charset="0"/>
              </a:rPr>
              <a:t>Email to confirm the appointment and send the interview guide.</a:t>
            </a:r>
          </a:p>
          <a:p>
            <a:pPr marL="228600" indent="-228600">
              <a:buFont typeface="+mj-lt"/>
              <a:buAutoNum type="arabicPeriod"/>
              <a:tabLst>
                <a:tab pos="228600" algn="l"/>
              </a:tabLst>
            </a:pPr>
            <a:endParaRPr lang="en-US" sz="1600" dirty="0">
              <a:effectLst/>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Times New Roman" panose="02020603050405020304" pitchFamily="18" charset="0"/>
                <a:ea typeface="Times New Roman" panose="02020603050405020304" pitchFamily="18" charset="0"/>
              </a:rPr>
              <a:t>Keep the appointment.  Bring: interview guide, paper and pen, and your undivided attention.  This is a unique and fascinating opportunity!</a:t>
            </a:r>
          </a:p>
          <a:p>
            <a:pPr marL="228600" indent="-228600">
              <a:buFont typeface="+mj-lt"/>
              <a:buAutoNum type="arabicPeriod"/>
              <a:tabLst>
                <a:tab pos="228600" algn="l"/>
              </a:tabLst>
            </a:pPr>
            <a:endParaRPr lang="en-US" sz="1600" dirty="0">
              <a:effectLst/>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Times New Roman" panose="02020603050405020304" pitchFamily="18" charset="0"/>
                <a:ea typeface="Times New Roman" panose="02020603050405020304" pitchFamily="18" charset="0"/>
              </a:rPr>
              <a:t>Stay focused on the interview.  If the community leader asks for information, try not to insert your opinion or discuss content of other interviews you may have already conducted.  If you do this, you are “leading the witness.”</a:t>
            </a:r>
          </a:p>
          <a:p>
            <a:pPr marL="228600" indent="-228600">
              <a:buFont typeface="+mj-lt"/>
              <a:buAutoNum type="arabicPeriod"/>
              <a:tabLst>
                <a:tab pos="228600" algn="l"/>
              </a:tabLst>
            </a:pPr>
            <a:endParaRPr lang="en-US" sz="1600" dirty="0">
              <a:effectLst/>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Times New Roman" panose="02020603050405020304" pitchFamily="18" charset="0"/>
                <a:ea typeface="Times New Roman" panose="02020603050405020304" pitchFamily="18" charset="0"/>
              </a:rPr>
              <a:t>Ask follow-up questions when you need more information to understand the answer or to complete the picture.  You only get one shot.  </a:t>
            </a:r>
          </a:p>
          <a:p>
            <a:pPr marL="228600" indent="-228600">
              <a:buFont typeface="+mj-lt"/>
              <a:buAutoNum type="arabicPeriod"/>
              <a:tabLst>
                <a:tab pos="228600" algn="l"/>
              </a:tabLst>
            </a:pPr>
            <a:endParaRPr lang="en-US" sz="1600" dirty="0">
              <a:effectLst/>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Times New Roman" panose="02020603050405020304" pitchFamily="18" charset="0"/>
                <a:ea typeface="Times New Roman" panose="02020603050405020304" pitchFamily="18" charset="0"/>
              </a:rPr>
              <a:t>Take notes; try to capture language, but don’t hold up the interview.</a:t>
            </a:r>
          </a:p>
          <a:p>
            <a:pPr marL="228600" indent="-228600">
              <a:buFont typeface="+mj-lt"/>
              <a:buAutoNum type="arabicPeriod"/>
              <a:tabLst>
                <a:tab pos="228600" algn="l"/>
              </a:tabLst>
            </a:pPr>
            <a:endParaRPr lang="en-US" sz="1600" dirty="0">
              <a:effectLst/>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Times New Roman" panose="02020603050405020304" pitchFamily="18" charset="0"/>
                <a:ea typeface="Times New Roman" panose="02020603050405020304" pitchFamily="18" charset="0"/>
              </a:rPr>
              <a:t>Compile your notes as soon as possible after the interview.  Just report, don’t analyze!</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345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891" y="520512"/>
            <a:ext cx="8811492" cy="597985"/>
          </a:xfrm>
        </p:spPr>
        <p:txBody>
          <a:bodyPr>
            <a:noAutofit/>
          </a:bodyPr>
          <a:lstStyle/>
          <a:p>
            <a:r>
              <a:rPr lang="en-US" sz="4400" b="1" u="sng" dirty="0" smtClean="0">
                <a:solidFill>
                  <a:srgbClr val="006600"/>
                </a:solidFill>
              </a:rPr>
              <a:t>Community Leader Interview Guide</a:t>
            </a:r>
            <a:endParaRPr lang="en-US" sz="4400" b="1" u="sng" dirty="0">
              <a:solidFill>
                <a:srgbClr val="006600"/>
              </a:solidFill>
            </a:endParaRP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3" name="Rectangle 2"/>
          <p:cNvSpPr/>
          <p:nvPr/>
        </p:nvSpPr>
        <p:spPr>
          <a:xfrm>
            <a:off x="2975264" y="1216703"/>
            <a:ext cx="6096000" cy="4278094"/>
          </a:xfrm>
          <a:prstGeom prst="rect">
            <a:avLst/>
          </a:prstGeom>
          <a:ln>
            <a:solidFill>
              <a:schemeClr val="tx1"/>
            </a:solidFill>
          </a:ln>
        </p:spPr>
        <p:txBody>
          <a:bodyPr>
            <a:spAutoFit/>
          </a:bodyPr>
          <a:lstStyle/>
          <a:p>
            <a:pPr marL="228600" marR="0" lvl="0" indent="-228600">
              <a:spcBef>
                <a:spcPts val="0"/>
              </a:spcBef>
              <a:spcAft>
                <a:spcPts val="0"/>
              </a:spcAft>
              <a:buFont typeface="+mj-lt"/>
              <a:buAutoNum type="arabicPeriod"/>
              <a:tabLst>
                <a:tab pos="228600" algn="l"/>
              </a:tabLst>
            </a:pPr>
            <a:endParaRPr lang="en-US" sz="1600" dirty="0" smtClean="0">
              <a:latin typeface="Calibri" panose="020F0502020204030204" pitchFamily="34" charset="0"/>
              <a:ea typeface="Times New Roman" panose="02020603050405020304" pitchFamily="18" charset="0"/>
              <a:cs typeface="Arial" panose="020B0604020202020204" pitchFamily="34" charset="0"/>
            </a:endParaRPr>
          </a:p>
          <a:p>
            <a:pPr marL="228600" marR="0" lvl="0" indent="-228600">
              <a:spcBef>
                <a:spcPts val="0"/>
              </a:spcBef>
              <a:spcAft>
                <a:spcPts val="0"/>
              </a:spcAft>
              <a:buFont typeface="+mj-lt"/>
              <a:buAutoNum type="arabicPeriod"/>
              <a:tabLst>
                <a:tab pos="228600" algn="l"/>
              </a:tabLst>
            </a:pPr>
            <a:r>
              <a:rPr lang="en-US" sz="1600" dirty="0" smtClean="0">
                <a:latin typeface="Calibri" panose="020F0502020204030204" pitchFamily="34" charset="0"/>
                <a:ea typeface="Times New Roman" panose="02020603050405020304" pitchFamily="18" charset="0"/>
                <a:cs typeface="Arial" panose="020B0604020202020204" pitchFamily="34" charset="0"/>
              </a:rPr>
              <a:t>Tell me a little bit about your business/organization/position.</a:t>
            </a:r>
          </a:p>
          <a:p>
            <a:pPr marL="228600" marR="0" lvl="0" indent="-228600">
              <a:spcBef>
                <a:spcPts val="0"/>
              </a:spcBef>
              <a:spcAft>
                <a:spcPts val="0"/>
              </a:spcAft>
              <a:buFont typeface="+mj-lt"/>
              <a:buAutoNum type="arabicPeriod"/>
              <a:tabLst>
                <a:tab pos="228600" algn="l"/>
              </a:tabLst>
            </a:pPr>
            <a:endParaRPr lang="en-US" sz="1600" dirty="0" smtClean="0">
              <a:latin typeface="Calibri" panose="020F0502020204030204" pitchFamily="34" charset="0"/>
              <a:ea typeface="Times New Roman" panose="02020603050405020304" pitchFamily="18" charset="0"/>
              <a:cs typeface="Arial" panose="020B0604020202020204" pitchFamily="34" charset="0"/>
            </a:endParaRPr>
          </a:p>
          <a:p>
            <a:pPr marL="228600" marR="0" lvl="0" indent="-228600">
              <a:spcBef>
                <a:spcPts val="0"/>
              </a:spcBef>
              <a:spcAft>
                <a:spcPts val="0"/>
              </a:spcAft>
              <a:buFont typeface="+mj-lt"/>
              <a:buAutoNum type="arabicPeriod"/>
              <a:tabLst>
                <a:tab pos="228600" algn="l"/>
              </a:tabLst>
            </a:pPr>
            <a:r>
              <a:rPr lang="en-US" sz="1600" dirty="0" smtClean="0">
                <a:latin typeface="Calibri" panose="020F0502020204030204" pitchFamily="34" charset="0"/>
                <a:ea typeface="Times New Roman" panose="02020603050405020304" pitchFamily="18" charset="0"/>
                <a:cs typeface="Arial" panose="020B0604020202020204" pitchFamily="34" charset="0"/>
              </a:rPr>
              <a:t>What </a:t>
            </a:r>
            <a:r>
              <a:rPr lang="en-US" sz="1600" dirty="0">
                <a:latin typeface="Calibri" panose="020F0502020204030204" pitchFamily="34" charset="0"/>
                <a:ea typeface="Times New Roman" panose="02020603050405020304" pitchFamily="18" charset="0"/>
                <a:cs typeface="Arial" panose="020B0604020202020204" pitchFamily="34" charset="0"/>
              </a:rPr>
              <a:t>population changes do you expect in </a:t>
            </a:r>
            <a:r>
              <a:rPr lang="en-US" sz="1600" dirty="0" smtClean="0">
                <a:latin typeface="Calibri" panose="020F0502020204030204" pitchFamily="34" charset="0"/>
                <a:ea typeface="Times New Roman" panose="02020603050405020304" pitchFamily="18" charset="0"/>
                <a:cs typeface="Arial" panose="020B0604020202020204" pitchFamily="34" charset="0"/>
              </a:rPr>
              <a:t>(our </a:t>
            </a:r>
            <a:r>
              <a:rPr lang="en-US" sz="1600" dirty="0">
                <a:latin typeface="Calibri" panose="020F0502020204030204" pitchFamily="34" charset="0"/>
                <a:ea typeface="Times New Roman" panose="02020603050405020304" pitchFamily="18" charset="0"/>
                <a:cs typeface="Arial" panose="020B0604020202020204" pitchFamily="34" charset="0"/>
              </a:rPr>
              <a:t>city/township/county) in the next </a:t>
            </a:r>
            <a:r>
              <a:rPr lang="en-US" sz="1600" dirty="0" smtClean="0">
                <a:latin typeface="Calibri" panose="020F0502020204030204" pitchFamily="34" charset="0"/>
                <a:ea typeface="Times New Roman" panose="02020603050405020304" pitchFamily="18" charset="0"/>
                <a:cs typeface="Arial" panose="020B0604020202020204" pitchFamily="34" charset="0"/>
              </a:rPr>
              <a:t>decade?</a:t>
            </a:r>
          </a:p>
          <a:p>
            <a:pPr marL="228600" marR="0" lvl="0" indent="-228600">
              <a:spcBef>
                <a:spcPts val="0"/>
              </a:spcBef>
              <a:spcAft>
                <a:spcPts val="0"/>
              </a:spcAft>
              <a:buFont typeface="+mj-lt"/>
              <a:buAutoNum type="arabicPeriod"/>
              <a:tabLst>
                <a:tab pos="228600" algn="l"/>
              </a:tabLst>
            </a:pPr>
            <a:endParaRPr lang="en-US" sz="1600" dirty="0" smtClean="0">
              <a:latin typeface="Times New Roman" panose="02020603050405020304" pitchFamily="18" charset="0"/>
              <a:ea typeface="Times New Roman" panose="02020603050405020304" pitchFamily="18" charset="0"/>
            </a:endParaRPr>
          </a:p>
          <a:p>
            <a:pPr marL="228600" marR="0" lvl="0" indent="-228600">
              <a:spcBef>
                <a:spcPts val="0"/>
              </a:spcBef>
              <a:spcAft>
                <a:spcPts val="0"/>
              </a:spcAft>
              <a:buFont typeface="+mj-lt"/>
              <a:buAutoNum type="arabicPeriod"/>
              <a:tabLst>
                <a:tab pos="228600" algn="l"/>
              </a:tabLst>
            </a:pPr>
            <a:r>
              <a:rPr lang="en-US" sz="1600" dirty="0" smtClean="0">
                <a:latin typeface="Calibri" panose="020F0502020204030204" pitchFamily="34" charset="0"/>
                <a:ea typeface="Times New Roman" panose="02020603050405020304" pitchFamily="18" charset="0"/>
                <a:cs typeface="Arial" panose="020B0604020202020204" pitchFamily="34" charset="0"/>
              </a:rPr>
              <a:t>In </a:t>
            </a:r>
            <a:r>
              <a:rPr lang="en-US" sz="1600" dirty="0">
                <a:latin typeface="Calibri" panose="020F0502020204030204" pitchFamily="34" charset="0"/>
                <a:ea typeface="Times New Roman" panose="02020603050405020304" pitchFamily="18" charset="0"/>
                <a:cs typeface="Arial" panose="020B0604020202020204" pitchFamily="34" charset="0"/>
              </a:rPr>
              <a:t>this community</a:t>
            </a:r>
            <a:r>
              <a:rPr lang="en-US" sz="1600" dirty="0" smtClean="0">
                <a:latin typeface="Calibri" panose="020F0502020204030204" pitchFamily="34" charset="0"/>
                <a:ea typeface="Times New Roman" panose="02020603050405020304" pitchFamily="18" charset="0"/>
                <a:cs typeface="Arial" panose="020B0604020202020204" pitchFamily="34" charset="0"/>
              </a:rPr>
              <a:t>… Strengths?  Weaknesses?  Opportunities?  Threats?</a:t>
            </a:r>
          </a:p>
          <a:p>
            <a:pPr marL="228600" marR="0" lvl="0" indent="-228600">
              <a:spcBef>
                <a:spcPts val="0"/>
              </a:spcBef>
              <a:spcAft>
                <a:spcPts val="0"/>
              </a:spcAft>
              <a:buFont typeface="+mj-lt"/>
              <a:buAutoNum type="arabicPeriod"/>
              <a:tabLst>
                <a:tab pos="228600" algn="l"/>
              </a:tabLst>
            </a:pPr>
            <a:endParaRPr lang="en-US" sz="1600" dirty="0" smtClean="0">
              <a:latin typeface="Calibri" panose="020F0502020204030204" pitchFamily="34" charset="0"/>
              <a:ea typeface="Times New Roman" panose="02020603050405020304" pitchFamily="18" charset="0"/>
              <a:cs typeface="Arial" panose="020B0604020202020204" pitchFamily="34" charset="0"/>
            </a:endParaRPr>
          </a:p>
          <a:p>
            <a:pPr marL="228600" indent="-228600">
              <a:buFont typeface="+mj-lt"/>
              <a:buAutoNum type="arabicPeriod"/>
              <a:tabLst>
                <a:tab pos="228600" algn="l"/>
              </a:tabLst>
            </a:pPr>
            <a:r>
              <a:rPr lang="en-US" sz="1600" dirty="0" smtClean="0">
                <a:latin typeface="Calibri" panose="020F0502020204030204" pitchFamily="34" charset="0"/>
                <a:ea typeface="Times New Roman" panose="02020603050405020304" pitchFamily="18" charset="0"/>
                <a:cs typeface="Arial" panose="020B0604020202020204" pitchFamily="34" charset="0"/>
              </a:rPr>
              <a:t>Thinking </a:t>
            </a:r>
            <a:r>
              <a:rPr lang="en-US" sz="1600" dirty="0">
                <a:latin typeface="Calibri" panose="020F0502020204030204" pitchFamily="34" charset="0"/>
                <a:ea typeface="Times New Roman" panose="02020603050405020304" pitchFamily="18" charset="0"/>
                <a:cs typeface="Arial" panose="020B0604020202020204" pitchFamily="34" charset="0"/>
              </a:rPr>
              <a:t>about the library in the context of the community</a:t>
            </a:r>
            <a:r>
              <a:rPr lang="en-US" sz="1600" dirty="0" smtClean="0">
                <a:latin typeface="Calibri" panose="020F0502020204030204" pitchFamily="34" charset="0"/>
                <a:ea typeface="Times New Roman" panose="02020603050405020304" pitchFamily="18" charset="0"/>
                <a:cs typeface="Arial" panose="020B0604020202020204" pitchFamily="34" charset="0"/>
              </a:rPr>
              <a:t>… </a:t>
            </a:r>
            <a:r>
              <a:rPr lang="en-US" sz="1600" dirty="0">
                <a:latin typeface="Calibri" panose="020F0502020204030204" pitchFamily="34" charset="0"/>
                <a:ea typeface="Times New Roman" panose="02020603050405020304" pitchFamily="18" charset="0"/>
                <a:cs typeface="Arial" panose="020B0604020202020204" pitchFamily="34" charset="0"/>
              </a:rPr>
              <a:t>Strengths?  Weaknesses?  Opportunities?  </a:t>
            </a:r>
            <a:r>
              <a:rPr lang="en-US" sz="1600" dirty="0" smtClean="0">
                <a:latin typeface="Calibri" panose="020F0502020204030204" pitchFamily="34" charset="0"/>
                <a:ea typeface="Times New Roman" panose="02020603050405020304" pitchFamily="18" charset="0"/>
                <a:cs typeface="Arial" panose="020B0604020202020204" pitchFamily="34" charset="0"/>
              </a:rPr>
              <a:t>Threats?</a:t>
            </a:r>
          </a:p>
          <a:p>
            <a:pPr marL="228600" indent="-228600">
              <a:buFont typeface="+mj-lt"/>
              <a:buAutoNum type="arabicPeriod"/>
              <a:tabLst>
                <a:tab pos="228600" algn="l"/>
              </a:tabLst>
            </a:pPr>
            <a:endParaRPr lang="en-US" sz="1600" dirty="0" smtClean="0">
              <a:latin typeface="Calibri" panose="020F0502020204030204" pitchFamily="34" charset="0"/>
              <a:ea typeface="Times New Roman" panose="02020603050405020304" pitchFamily="18" charset="0"/>
              <a:cs typeface="Arial" panose="020B0604020202020204" pitchFamily="34" charset="0"/>
            </a:endParaRPr>
          </a:p>
          <a:p>
            <a:pPr marL="228600" indent="-228600">
              <a:buFont typeface="+mj-lt"/>
              <a:buAutoNum type="arabicPeriod"/>
              <a:tabLst>
                <a:tab pos="228600" algn="l"/>
              </a:tabLst>
            </a:pPr>
            <a:r>
              <a:rPr lang="en-US" sz="1600" dirty="0" smtClean="0">
                <a:latin typeface="Calibri" panose="020F0502020204030204" pitchFamily="34" charset="0"/>
                <a:ea typeface="Times New Roman" panose="02020603050405020304" pitchFamily="18" charset="0"/>
                <a:cs typeface="Arial" panose="020B0604020202020204" pitchFamily="34" charset="0"/>
              </a:rPr>
              <a:t>We </a:t>
            </a:r>
            <a:r>
              <a:rPr lang="en-US" sz="1600" dirty="0">
                <a:latin typeface="Calibri" panose="020F0502020204030204" pitchFamily="34" charset="0"/>
                <a:ea typeface="Times New Roman" panose="02020603050405020304" pitchFamily="18" charset="0"/>
                <a:cs typeface="Arial" panose="020B0604020202020204" pitchFamily="34" charset="0"/>
              </a:rPr>
              <a:t>have talked about the community and the library.  Are there any directions you would like to see the library </a:t>
            </a:r>
            <a:r>
              <a:rPr lang="en-US" sz="1600" dirty="0" smtClean="0">
                <a:latin typeface="Calibri" panose="020F0502020204030204" pitchFamily="34" charset="0"/>
                <a:ea typeface="Times New Roman" panose="02020603050405020304" pitchFamily="18" charset="0"/>
                <a:cs typeface="Arial" panose="020B0604020202020204" pitchFamily="34" charset="0"/>
              </a:rPr>
              <a:t>go?</a:t>
            </a:r>
          </a:p>
          <a:p>
            <a:pPr marL="228600" indent="-228600">
              <a:buFont typeface="+mj-lt"/>
              <a:buAutoNum type="arabicPeriod"/>
              <a:tabLst>
                <a:tab pos="228600" algn="l"/>
              </a:tabLst>
            </a:pPr>
            <a:endParaRPr lang="en-US" sz="1600" dirty="0" smtClean="0">
              <a:latin typeface="Times New Roman" panose="02020603050405020304" pitchFamily="18" charset="0"/>
              <a:ea typeface="Times New Roman" panose="02020603050405020304" pitchFamily="18" charset="0"/>
            </a:endParaRPr>
          </a:p>
          <a:p>
            <a:pPr marL="228600" indent="-228600">
              <a:buFont typeface="+mj-lt"/>
              <a:buAutoNum type="arabicPeriod"/>
              <a:tabLst>
                <a:tab pos="228600" algn="l"/>
              </a:tabLst>
            </a:pPr>
            <a:r>
              <a:rPr lang="en-US" sz="1600" dirty="0" smtClean="0">
                <a:latin typeface="Calibri" panose="020F0502020204030204" pitchFamily="34" charset="0"/>
                <a:ea typeface="Times New Roman" panose="02020603050405020304" pitchFamily="18" charset="0"/>
                <a:cs typeface="Arial" panose="020B0604020202020204" pitchFamily="34" charset="0"/>
              </a:rPr>
              <a:t>Is </a:t>
            </a:r>
            <a:r>
              <a:rPr lang="en-US" sz="1600" dirty="0">
                <a:latin typeface="Calibri" panose="020F0502020204030204" pitchFamily="34" charset="0"/>
                <a:ea typeface="Times New Roman" panose="02020603050405020304" pitchFamily="18" charset="0"/>
                <a:cs typeface="Arial" panose="020B0604020202020204" pitchFamily="34" charset="0"/>
              </a:rPr>
              <a:t>there anything else the library should consider in its planning</a:t>
            </a:r>
            <a:r>
              <a:rPr lang="en-US" sz="1600" dirty="0" smtClean="0">
                <a:latin typeface="Calibri" panose="020F0502020204030204" pitchFamily="34" charset="0"/>
                <a:ea typeface="Times New Roman" panose="02020603050405020304" pitchFamily="18" charset="0"/>
                <a:cs typeface="Arial" panose="020B0604020202020204" pitchFamily="34" charset="0"/>
              </a:rPr>
              <a:t>?</a:t>
            </a:r>
          </a:p>
          <a:p>
            <a:pPr marL="228600" indent="-228600">
              <a:buFont typeface="+mj-lt"/>
              <a:buAutoNum type="arabicPeriod"/>
              <a:tabLst>
                <a:tab pos="228600" algn="l"/>
              </a:tabLst>
            </a:pPr>
            <a:endParaRPr lang="en-US" sz="16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9071264" y="1429030"/>
            <a:ext cx="1693091" cy="3416320"/>
          </a:xfrm>
          <a:prstGeom prst="rect">
            <a:avLst/>
          </a:prstGeom>
          <a:noFill/>
        </p:spPr>
        <p:txBody>
          <a:bodyPr wrap="none" rtlCol="0">
            <a:spAutoFit/>
          </a:bodyPr>
          <a:lstStyle/>
          <a:p>
            <a:r>
              <a:rPr lang="en-US" sz="2400" b="1" i="1" dirty="0" smtClean="0">
                <a:solidFill>
                  <a:srgbClr val="7030A0"/>
                </a:solidFill>
              </a:rPr>
              <a:t>Familiar</a:t>
            </a:r>
          </a:p>
          <a:p>
            <a:endParaRPr lang="en-US" sz="2400" b="1" i="1" dirty="0">
              <a:solidFill>
                <a:srgbClr val="7030A0"/>
              </a:solidFill>
            </a:endParaRPr>
          </a:p>
          <a:p>
            <a:endParaRPr lang="en-US" sz="2400" b="1" i="1" dirty="0" smtClean="0">
              <a:solidFill>
                <a:srgbClr val="7030A0"/>
              </a:solidFill>
            </a:endParaRPr>
          </a:p>
          <a:p>
            <a:endParaRPr lang="en-US" sz="2400" b="1" i="1" dirty="0">
              <a:solidFill>
                <a:srgbClr val="7030A0"/>
              </a:solidFill>
            </a:endParaRPr>
          </a:p>
          <a:p>
            <a:endParaRPr lang="en-US" sz="2400" b="1" i="1" dirty="0" smtClean="0">
              <a:solidFill>
                <a:srgbClr val="7030A0"/>
              </a:solidFill>
            </a:endParaRPr>
          </a:p>
          <a:p>
            <a:endParaRPr lang="en-US" sz="2400" b="1" i="1" dirty="0" smtClean="0">
              <a:solidFill>
                <a:srgbClr val="7030A0"/>
              </a:solidFill>
            </a:endParaRPr>
          </a:p>
          <a:p>
            <a:endParaRPr lang="en-US" sz="2400" b="1" i="1" dirty="0">
              <a:solidFill>
                <a:srgbClr val="7030A0"/>
              </a:solidFill>
            </a:endParaRPr>
          </a:p>
          <a:p>
            <a:endParaRPr lang="en-US" sz="2400" b="1" i="1" dirty="0" smtClean="0">
              <a:solidFill>
                <a:srgbClr val="7030A0"/>
              </a:solidFill>
            </a:endParaRPr>
          </a:p>
          <a:p>
            <a:r>
              <a:rPr lang="en-US" sz="2400" b="1" i="1" dirty="0" smtClean="0">
                <a:solidFill>
                  <a:srgbClr val="7030A0"/>
                </a:solidFill>
              </a:rPr>
              <a:t>Challenging</a:t>
            </a:r>
            <a:endParaRPr lang="en-US" sz="2400" b="1" i="1" dirty="0">
              <a:solidFill>
                <a:srgbClr val="7030A0"/>
              </a:solidFill>
            </a:endParaRPr>
          </a:p>
        </p:txBody>
      </p:sp>
      <p:sp>
        <p:nvSpPr>
          <p:cNvPr id="5" name="Down Arrow 4"/>
          <p:cNvSpPr/>
          <p:nvPr/>
        </p:nvSpPr>
        <p:spPr>
          <a:xfrm>
            <a:off x="9156576" y="1858245"/>
            <a:ext cx="484632" cy="2557891"/>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66570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890" y="520512"/>
            <a:ext cx="9310255" cy="597985"/>
          </a:xfrm>
        </p:spPr>
        <p:txBody>
          <a:bodyPr>
            <a:noAutofit/>
          </a:bodyPr>
          <a:lstStyle/>
          <a:p>
            <a:r>
              <a:rPr lang="en-US" sz="4400" b="1" dirty="0" smtClean="0">
                <a:solidFill>
                  <a:srgbClr val="006600"/>
                </a:solidFill>
              </a:rPr>
              <a:t>Community Leader Interview-Key Points</a:t>
            </a:r>
            <a:endParaRPr lang="en-US" sz="4400" b="1" dirty="0">
              <a:solidFill>
                <a:srgbClr val="006600"/>
              </a:solidFill>
            </a:endParaRPr>
          </a:p>
        </p:txBody>
      </p:sp>
      <p:grpSp>
        <p:nvGrpSpPr>
          <p:cNvPr id="8" name="Group 7"/>
          <p:cNvGrpSpPr/>
          <p:nvPr/>
        </p:nvGrpSpPr>
        <p:grpSpPr>
          <a:xfrm>
            <a:off x="0" y="1"/>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4" name="Rectangle 3"/>
          <p:cNvSpPr/>
          <p:nvPr/>
        </p:nvSpPr>
        <p:spPr>
          <a:xfrm>
            <a:off x="2063217" y="1118497"/>
            <a:ext cx="9504218" cy="5139869"/>
          </a:xfrm>
          <a:prstGeom prst="rect">
            <a:avLst/>
          </a:prstGeom>
          <a:ln>
            <a:solidFill>
              <a:schemeClr val="tx1"/>
            </a:solidFill>
          </a:ln>
        </p:spPr>
        <p:txBody>
          <a:bodyPr wrap="square">
            <a:spAutoFit/>
          </a:bodyPr>
          <a:lstStyle/>
          <a:p>
            <a:pPr lvl="0" indent="228600" eaLnBrk="0" fontAlgn="base" hangingPunct="0">
              <a:spcBef>
                <a:spcPct val="0"/>
              </a:spcBef>
              <a:spcAft>
                <a:spcPct val="0"/>
              </a:spcAft>
              <a:buFontTx/>
              <a:buAutoNum type="arabicPeriod"/>
            </a:pPr>
            <a:r>
              <a:rPr lang="en-US" altLang="en-US" b="1" dirty="0" smtClean="0">
                <a:latin typeface="Arial" panose="020B0604020202020204" pitchFamily="34" charset="0"/>
                <a:ea typeface="Times New Roman" panose="02020603050405020304" pitchFamily="18" charset="0"/>
              </a:rPr>
              <a:t>Population </a:t>
            </a:r>
            <a:r>
              <a:rPr lang="en-US" altLang="en-US" b="1" dirty="0">
                <a:latin typeface="Arial" panose="020B0604020202020204" pitchFamily="34" charset="0"/>
                <a:ea typeface="Times New Roman" panose="02020603050405020304" pitchFamily="18" charset="0"/>
              </a:rPr>
              <a:t>changes in next decade</a:t>
            </a:r>
            <a:endParaRPr lang="en-US" altLang="en-US" sz="1100" dirty="0">
              <a:latin typeface="Arial" panose="020B0604020202020204" pitchFamily="34" charset="0"/>
            </a:endParaRPr>
          </a:p>
          <a:p>
            <a:pPr lvl="0" indent="228600" eaLnBrk="0" fontAlgn="base" hangingPunct="0">
              <a:spcBef>
                <a:spcPct val="0"/>
              </a:spcBef>
              <a:spcAft>
                <a:spcPct val="0"/>
              </a:spcAft>
            </a:pPr>
            <a:endParaRPr lang="en-US" altLang="en-US" sz="800" dirty="0" smtClean="0">
              <a:latin typeface="Arial" panose="020B0604020202020204" pitchFamily="34" charset="0"/>
              <a:ea typeface="Times New Roman" panose="02020603050405020304" pitchFamily="18" charset="0"/>
            </a:endParaRPr>
          </a:p>
          <a:p>
            <a:pPr lvl="0" indent="228600" eaLnBrk="0" fontAlgn="base" hangingPunct="0">
              <a:spcBef>
                <a:spcPct val="0"/>
              </a:spcBef>
              <a:spcAft>
                <a:spcPct val="0"/>
              </a:spcAft>
            </a:pPr>
            <a:r>
              <a:rPr lang="en-US" altLang="en-US" sz="1600" dirty="0" smtClean="0">
                <a:latin typeface="Arial" panose="020B0604020202020204" pitchFamily="34" charset="0"/>
                <a:ea typeface="Times New Roman" panose="02020603050405020304" pitchFamily="18" charset="0"/>
              </a:rPr>
              <a:t>Increasing </a:t>
            </a:r>
            <a:r>
              <a:rPr lang="en-US" altLang="en-US" sz="1600" dirty="0">
                <a:latin typeface="Arial" panose="020B0604020202020204" pitchFamily="34" charset="0"/>
                <a:ea typeface="Times New Roman" panose="02020603050405020304" pitchFamily="18" charset="0"/>
              </a:rPr>
              <a:t>diversity 11111 11111 11111 11111 11111 1</a:t>
            </a: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Which is a good thing…</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Race (black), country of origin (Eastern Europe, India), language (Spanish), religion (Muslim), women and single-parent families</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b="1" dirty="0">
                <a:solidFill>
                  <a:srgbClr val="7030A0"/>
                </a:solidFill>
                <a:latin typeface="Arial" panose="020B0604020202020204" pitchFamily="34" charset="0"/>
                <a:ea typeface="Times New Roman" panose="02020603050405020304" pitchFamily="18" charset="0"/>
              </a:rPr>
              <a:t>(disagree: don’t expect much change, due to higher-end housing prices)</a:t>
            </a:r>
            <a:endParaRPr lang="en-US" altLang="en-US" sz="1200" b="1" dirty="0">
              <a:solidFill>
                <a:srgbClr val="7030A0"/>
              </a:solidFill>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More Hispanics and African Americans</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b="1" dirty="0">
                <a:solidFill>
                  <a:srgbClr val="7030A0"/>
                </a:solidFill>
                <a:latin typeface="Arial" panose="020B0604020202020204" pitchFamily="34" charset="0"/>
                <a:ea typeface="Times New Roman" panose="02020603050405020304" pitchFamily="18" charset="0"/>
              </a:rPr>
              <a:t>Treasurer of Winfield has new population survey that library might be interested in</a:t>
            </a:r>
            <a:endParaRPr lang="en-US" altLang="en-US" sz="1200" b="1" dirty="0">
              <a:solidFill>
                <a:srgbClr val="7030A0"/>
              </a:solidFill>
              <a:latin typeface="Arial" panose="020B0604020202020204" pitchFamily="34" charset="0"/>
            </a:endParaRPr>
          </a:p>
          <a:p>
            <a:pPr lvl="0" indent="228600" eaLnBrk="0" fontAlgn="base" hangingPunct="0">
              <a:spcBef>
                <a:spcPct val="0"/>
              </a:spcBef>
              <a:spcAft>
                <a:spcPct val="0"/>
              </a:spcAft>
            </a:pPr>
            <a:endParaRPr lang="en-US" altLang="en-US" sz="800" dirty="0" smtClean="0">
              <a:latin typeface="Arial" panose="020B0604020202020204" pitchFamily="34" charset="0"/>
              <a:ea typeface="Times New Roman" panose="02020603050405020304" pitchFamily="18" charset="0"/>
            </a:endParaRPr>
          </a:p>
          <a:p>
            <a:pPr lvl="0" indent="228600" eaLnBrk="0" fontAlgn="base" hangingPunct="0">
              <a:spcBef>
                <a:spcPct val="0"/>
              </a:spcBef>
              <a:spcAft>
                <a:spcPct val="0"/>
              </a:spcAft>
            </a:pPr>
            <a:r>
              <a:rPr lang="en-US" altLang="en-US" sz="1600" dirty="0">
                <a:latin typeface="Arial" panose="020B0604020202020204" pitchFamily="34" charset="0"/>
                <a:ea typeface="Times New Roman" panose="02020603050405020304" pitchFamily="18" charset="0"/>
              </a:rPr>
              <a:t>Very rapid growth 11111 11111 11111</a:t>
            </a:r>
            <a:endParaRPr lang="en-US" altLang="en-US" sz="16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5-10,000 increase</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Hospital estimates 3%/year increase</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People moving from Illinois</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Lot of upper middle income but pockets of modest income</a:t>
            </a:r>
            <a:endParaRPr lang="en-US" altLang="en-US" sz="1200" dirty="0">
              <a:latin typeface="Arial" panose="020B0604020202020204" pitchFamily="34" charset="0"/>
            </a:endParaRPr>
          </a:p>
          <a:p>
            <a:pPr lvl="0" indent="228600" eaLnBrk="0" fontAlgn="base" hangingPunct="0">
              <a:spcBef>
                <a:spcPct val="0"/>
              </a:spcBef>
              <a:spcAft>
                <a:spcPct val="0"/>
              </a:spcAft>
            </a:pPr>
            <a:endParaRPr lang="en-US" altLang="en-US" sz="800" b="1" dirty="0" smtClean="0">
              <a:solidFill>
                <a:srgbClr val="7030A0"/>
              </a:solidFill>
              <a:latin typeface="Arial" panose="020B0604020202020204" pitchFamily="34" charset="0"/>
              <a:ea typeface="Times New Roman" panose="02020603050405020304" pitchFamily="18" charset="0"/>
            </a:endParaRPr>
          </a:p>
          <a:p>
            <a:pPr lvl="0" indent="228600" eaLnBrk="0" fontAlgn="base" hangingPunct="0">
              <a:spcBef>
                <a:spcPct val="0"/>
              </a:spcBef>
              <a:spcAft>
                <a:spcPct val="0"/>
              </a:spcAft>
            </a:pPr>
            <a:r>
              <a:rPr lang="en-US" altLang="en-US" sz="1600" b="1" dirty="0" smtClean="0">
                <a:solidFill>
                  <a:srgbClr val="7030A0"/>
                </a:solidFill>
                <a:latin typeface="Arial" panose="020B0604020202020204" pitchFamily="34" charset="0"/>
                <a:ea typeface="Times New Roman" panose="02020603050405020304" pitchFamily="18" charset="0"/>
              </a:rPr>
              <a:t>Growth </a:t>
            </a:r>
            <a:r>
              <a:rPr lang="en-US" altLang="en-US" sz="1600" b="1" dirty="0">
                <a:solidFill>
                  <a:srgbClr val="7030A0"/>
                </a:solidFill>
                <a:latin typeface="Arial" panose="020B0604020202020204" pitchFamily="34" charset="0"/>
                <a:ea typeface="Times New Roman" panose="02020603050405020304" pitchFamily="18" charset="0"/>
              </a:rPr>
              <a:t>slowing 11</a:t>
            </a:r>
            <a:endParaRPr lang="en-US" altLang="en-US" sz="1600" b="1" dirty="0">
              <a:solidFill>
                <a:srgbClr val="7030A0"/>
              </a:solidFill>
              <a:latin typeface="Arial" panose="020B0604020202020204" pitchFamily="34" charset="0"/>
            </a:endParaRPr>
          </a:p>
          <a:p>
            <a:pPr lvl="0" indent="228600" eaLnBrk="0" fontAlgn="base" hangingPunct="0">
              <a:spcBef>
                <a:spcPct val="0"/>
              </a:spcBef>
              <a:spcAft>
                <a:spcPct val="0"/>
              </a:spcAft>
            </a:pPr>
            <a:endParaRPr lang="en-US" altLang="en-US" sz="800" dirty="0" smtClean="0">
              <a:latin typeface="Arial" panose="020B0604020202020204" pitchFamily="34" charset="0"/>
              <a:ea typeface="Times New Roman" panose="02020603050405020304" pitchFamily="18" charset="0"/>
            </a:endParaRPr>
          </a:p>
          <a:p>
            <a:pPr lvl="0" indent="228600" eaLnBrk="0" fontAlgn="base" hangingPunct="0">
              <a:spcBef>
                <a:spcPct val="0"/>
              </a:spcBef>
              <a:spcAft>
                <a:spcPct val="0"/>
              </a:spcAft>
            </a:pPr>
            <a:r>
              <a:rPr lang="en-US" altLang="en-US" sz="1600" dirty="0" smtClean="0">
                <a:latin typeface="Arial" panose="020B0604020202020204" pitchFamily="34" charset="0"/>
                <a:ea typeface="Times New Roman" panose="02020603050405020304" pitchFamily="18" charset="0"/>
              </a:rPr>
              <a:t>Young </a:t>
            </a:r>
            <a:r>
              <a:rPr lang="en-US" altLang="en-US" sz="1600" dirty="0">
                <a:latin typeface="Arial" panose="020B0604020202020204" pitchFamily="34" charset="0"/>
                <a:ea typeface="Times New Roman" panose="02020603050405020304" pitchFamily="18" charset="0"/>
              </a:rPr>
              <a:t>families 11111 11111 111</a:t>
            </a:r>
            <a:endParaRPr lang="en-US" altLang="en-US" sz="16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New housing developments bring increased population with wants and needs: </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“It’s a hot area to move into.”</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“New folks moving into the area want the best in amenities and services.”</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Lots of young families moving in, because of good schools and affordable housing prices</a:t>
            </a:r>
            <a:endParaRPr lang="en-US" altLang="en-US" sz="1200" dirty="0">
              <a:latin typeface="Arial" panose="020B0604020202020204" pitchFamily="34" charset="0"/>
            </a:endParaRPr>
          </a:p>
          <a:p>
            <a:pPr lvl="1" indent="228600" eaLnBrk="0" fontAlgn="base" hangingPunct="0">
              <a:spcBef>
                <a:spcPct val="0"/>
              </a:spcBef>
              <a:spcAft>
                <a:spcPct val="0"/>
              </a:spcAft>
            </a:pPr>
            <a:endParaRPr lang="en-US" altLang="en-US" sz="800" dirty="0">
              <a:latin typeface="Arial" panose="020B0604020202020204" pitchFamily="34" charset="0"/>
              <a:ea typeface="Times New Roman" panose="02020603050405020304" pitchFamily="18" charset="0"/>
            </a:endParaRPr>
          </a:p>
          <a:p>
            <a:pPr indent="228600" eaLnBrk="0" fontAlgn="base" hangingPunct="0">
              <a:spcBef>
                <a:spcPct val="0"/>
              </a:spcBef>
              <a:spcAft>
                <a:spcPct val="0"/>
              </a:spcAft>
            </a:pPr>
            <a:r>
              <a:rPr lang="en-US" altLang="en-US" sz="1600" dirty="0" smtClean="0">
                <a:latin typeface="Arial" panose="020B0604020202020204" pitchFamily="34" charset="0"/>
                <a:ea typeface="Times New Roman" panose="02020603050405020304" pitchFamily="18" charset="0"/>
              </a:rPr>
              <a:t>People </a:t>
            </a:r>
            <a:r>
              <a:rPr lang="en-US" altLang="en-US" sz="1600" dirty="0">
                <a:latin typeface="Arial" panose="020B0604020202020204" pitchFamily="34" charset="0"/>
                <a:ea typeface="Times New Roman" panose="02020603050405020304" pitchFamily="18" charset="0"/>
              </a:rPr>
              <a:t>approaching retirement 11111</a:t>
            </a:r>
            <a:endParaRPr lang="en-US" altLang="en-US" sz="1600" dirty="0">
              <a:latin typeface="Arial" panose="020B0604020202020204" pitchFamily="34" charset="0"/>
            </a:endParaRPr>
          </a:p>
          <a:p>
            <a:pPr lvl="1" indent="228600" eaLnBrk="0" fontAlgn="base" hangingPunct="0">
              <a:spcBef>
                <a:spcPct val="0"/>
              </a:spcBef>
              <a:spcAft>
                <a:spcPct val="0"/>
              </a:spcAft>
            </a:pPr>
            <a:r>
              <a:rPr lang="en-US" altLang="en-US" sz="1200" dirty="0" smtClean="0">
                <a:latin typeface="Arial" panose="020B0604020202020204" pitchFamily="34" charset="0"/>
                <a:ea typeface="Times New Roman" panose="02020603050405020304" pitchFamily="18" charset="0"/>
              </a:rPr>
              <a:t>May </a:t>
            </a:r>
            <a:r>
              <a:rPr lang="en-US" altLang="en-US" sz="1200" dirty="0">
                <a:latin typeface="Arial" panose="020B0604020202020204" pitchFamily="34" charset="0"/>
                <a:ea typeface="Times New Roman" panose="02020603050405020304" pitchFamily="18" charset="0"/>
              </a:rPr>
              <a:t>have raised families elsewhere and moving here now</a:t>
            </a:r>
            <a:endParaRPr lang="en-US" altLang="en-US" sz="1200" dirty="0">
              <a:latin typeface="Arial" panose="020B0604020202020204" pitchFamily="34" charset="0"/>
            </a:endParaRPr>
          </a:p>
          <a:p>
            <a:pPr lvl="1" indent="228600" eaLnBrk="0" fontAlgn="base" hangingPunct="0">
              <a:spcBef>
                <a:spcPct val="0"/>
              </a:spcBef>
              <a:spcAft>
                <a:spcPct val="0"/>
              </a:spcAft>
            </a:pPr>
            <a:r>
              <a:rPr lang="en-US" altLang="en-US" sz="1200" dirty="0">
                <a:latin typeface="Arial" panose="020B0604020202020204" pitchFamily="34" charset="0"/>
                <a:ea typeface="Times New Roman" panose="02020603050405020304" pitchFamily="18" charset="0"/>
              </a:rPr>
              <a:t>Rural to </a:t>
            </a:r>
            <a:r>
              <a:rPr lang="en-US" altLang="en-US" sz="1200" dirty="0" smtClean="0">
                <a:latin typeface="Arial" panose="020B0604020202020204" pitchFamily="34" charset="0"/>
                <a:ea typeface="Times New Roman" panose="02020603050405020304" pitchFamily="18" charset="0"/>
              </a:rPr>
              <a:t>urban</a:t>
            </a:r>
          </a:p>
          <a:p>
            <a:pPr lvl="1" indent="228600" algn="r" eaLnBrk="0" fontAlgn="base" hangingPunct="0">
              <a:spcBef>
                <a:spcPct val="0"/>
              </a:spcBef>
              <a:spcAft>
                <a:spcPct val="0"/>
              </a:spcAft>
            </a:pPr>
            <a:r>
              <a:rPr lang="en-US" altLang="en-US" sz="1000" i="1" dirty="0" smtClean="0">
                <a:latin typeface="Arial" panose="020B0604020202020204" pitchFamily="34" charset="0"/>
              </a:rPr>
              <a:t>Excerpt from Crown Point Public Library Community Leader Interviews, 2007</a:t>
            </a:r>
            <a:endParaRPr lang="en-US" altLang="en-US" sz="1000" i="1" dirty="0">
              <a:latin typeface="Arial" panose="020B0604020202020204" pitchFamily="34" charset="0"/>
            </a:endParaRPr>
          </a:p>
        </p:txBody>
      </p:sp>
    </p:spTree>
    <p:extLst>
      <p:ext uri="{BB962C8B-B14F-4D97-AF65-F5344CB8AC3E}">
        <p14:creationId xmlns:p14="http://schemas.microsoft.com/office/powerpoint/2010/main" val="133326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188" y="636102"/>
            <a:ext cx="5766954" cy="2238563"/>
          </a:xfrm>
        </p:spPr>
        <p:txBody>
          <a:bodyPr>
            <a:normAutofit fontScale="90000"/>
          </a:bodyPr>
          <a:lstStyle/>
          <a:p>
            <a:pPr algn="l"/>
            <a:r>
              <a:rPr lang="en-US" sz="4400" b="1" dirty="0" smtClean="0">
                <a:solidFill>
                  <a:srgbClr val="7030A0"/>
                </a:solidFill>
              </a:rPr>
              <a:t/>
            </a:r>
            <a:br>
              <a:rPr lang="en-US" sz="4400" b="1" dirty="0" smtClean="0">
                <a:solidFill>
                  <a:srgbClr val="7030A0"/>
                </a:solidFill>
              </a:rPr>
            </a:br>
            <a:r>
              <a:rPr lang="en-US" sz="4400" b="1" dirty="0" smtClean="0">
                <a:solidFill>
                  <a:srgbClr val="7030A0"/>
                </a:solidFill>
              </a:rPr>
              <a:t/>
            </a:r>
            <a:br>
              <a:rPr lang="en-US" sz="4400" b="1" dirty="0" smtClean="0">
                <a:solidFill>
                  <a:srgbClr val="7030A0"/>
                </a:solidFill>
              </a:rPr>
            </a:br>
            <a:r>
              <a:rPr lang="en-US" sz="4400" b="1" dirty="0" smtClean="0">
                <a:solidFill>
                  <a:srgbClr val="7030A0"/>
                </a:solidFill>
              </a:rPr>
              <a:t>Next time: Synthesizing Existing Data and Community Leader Interviews</a:t>
            </a:r>
            <a:endParaRPr lang="en-US" sz="4400" b="1" dirty="0">
              <a:solidFill>
                <a:srgbClr val="7030A0"/>
              </a:solidFill>
            </a:endParaRPr>
          </a:p>
        </p:txBody>
      </p:sp>
      <p:sp>
        <p:nvSpPr>
          <p:cNvPr id="3" name="Subtitle 2"/>
          <p:cNvSpPr>
            <a:spLocks noGrp="1"/>
          </p:cNvSpPr>
          <p:nvPr>
            <p:ph type="subTitle" idx="1"/>
          </p:nvPr>
        </p:nvSpPr>
        <p:spPr>
          <a:xfrm>
            <a:off x="2584151" y="3101007"/>
            <a:ext cx="4499263" cy="2680854"/>
          </a:xfrm>
        </p:spPr>
        <p:txBody>
          <a:bodyPr>
            <a:normAutofit/>
          </a:bodyPr>
          <a:lstStyle/>
          <a:p>
            <a:pPr marL="342900" indent="-342900" algn="l">
              <a:buFont typeface="Arial" panose="020B0604020202020204" pitchFamily="34" charset="0"/>
              <a:buChar char="•"/>
            </a:pPr>
            <a:r>
              <a:rPr lang="en-US" dirty="0" smtClean="0"/>
              <a:t>Where are the best opportunities for the library in the next few years?</a:t>
            </a:r>
          </a:p>
          <a:p>
            <a:pPr marL="342900" indent="-342900" algn="l">
              <a:buFont typeface="Arial" panose="020B0604020202020204" pitchFamily="34" charset="0"/>
              <a:buChar char="•"/>
            </a:pPr>
            <a:r>
              <a:rPr lang="en-US" dirty="0" smtClean="0"/>
              <a:t>What threats does the library’s plan need to address?</a:t>
            </a:r>
            <a:endParaRPr lang="en-US" dirty="0"/>
          </a:p>
        </p:txBody>
      </p:sp>
      <p:grpSp>
        <p:nvGrpSpPr>
          <p:cNvPr id="8" name="Group 7"/>
          <p:cNvGrpSpPr/>
          <p:nvPr/>
        </p:nvGrpSpPr>
        <p:grpSpPr>
          <a:xfrm>
            <a:off x="1" y="0"/>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grpSp>
        <p:nvGrpSpPr>
          <p:cNvPr id="7" name="Group 6"/>
          <p:cNvGrpSpPr/>
          <p:nvPr/>
        </p:nvGrpSpPr>
        <p:grpSpPr>
          <a:xfrm>
            <a:off x="7595066" y="426028"/>
            <a:ext cx="4596934" cy="3114336"/>
            <a:chOff x="8032392" y="0"/>
            <a:chExt cx="4159608" cy="2774373"/>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310" t="4545" r="15979" b="5682"/>
            <a:stretch/>
          </p:blipFill>
          <p:spPr>
            <a:xfrm>
              <a:off x="8032393" y="0"/>
              <a:ext cx="4159607" cy="2774373"/>
            </a:xfrm>
            <a:prstGeom prst="rect">
              <a:avLst/>
            </a:prstGeom>
          </p:spPr>
        </p:pic>
        <p:sp>
          <p:nvSpPr>
            <p:cNvPr id="12" name="TextBox 11"/>
            <p:cNvSpPr txBox="1"/>
            <p:nvPr/>
          </p:nvSpPr>
          <p:spPr>
            <a:xfrm>
              <a:off x="8032392" y="2218977"/>
              <a:ext cx="3917152" cy="520941"/>
            </a:xfrm>
            <a:prstGeom prst="rect">
              <a:avLst/>
            </a:prstGeom>
            <a:noFill/>
          </p:spPr>
          <p:txBody>
            <a:bodyPr wrap="square" rtlCol="0">
              <a:spAutoFit/>
            </a:bodyPr>
            <a:lstStyle/>
            <a:p>
              <a:r>
                <a:rPr lang="en-US" sz="1600" dirty="0" smtClean="0">
                  <a:solidFill>
                    <a:schemeClr val="bg1"/>
                  </a:solidFill>
                </a:rPr>
                <a:t>Monroe County elementary students show off their library cards, 2/2015.</a:t>
              </a:r>
              <a:endParaRPr lang="en-US" sz="1600" dirty="0">
                <a:solidFill>
                  <a:schemeClr val="bg1"/>
                </a:solidFill>
              </a:endParaRPr>
            </a:p>
          </p:txBody>
        </p:sp>
      </p:grpSp>
    </p:spTree>
    <p:extLst>
      <p:ext uri="{BB962C8B-B14F-4D97-AF65-F5344CB8AC3E}">
        <p14:creationId xmlns:p14="http://schemas.microsoft.com/office/powerpoint/2010/main" val="116580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187" y="636103"/>
            <a:ext cx="10134321" cy="812751"/>
          </a:xfrm>
        </p:spPr>
        <p:txBody>
          <a:bodyPr>
            <a:normAutofit fontScale="90000"/>
          </a:bodyPr>
          <a:lstStyle/>
          <a:p>
            <a:pPr algn="l"/>
            <a:r>
              <a:rPr lang="en-US" sz="4400" b="1" dirty="0" smtClean="0">
                <a:solidFill>
                  <a:srgbClr val="7030A0"/>
                </a:solidFill>
              </a:rPr>
              <a:t/>
            </a:r>
            <a:br>
              <a:rPr lang="en-US" sz="4400" b="1" dirty="0" smtClean="0">
                <a:solidFill>
                  <a:srgbClr val="7030A0"/>
                </a:solidFill>
              </a:rPr>
            </a:br>
            <a:r>
              <a:rPr lang="en-US" sz="4400" b="1" dirty="0" smtClean="0">
                <a:solidFill>
                  <a:srgbClr val="7030A0"/>
                </a:solidFill>
              </a:rPr>
              <a:t/>
            </a:r>
            <a:br>
              <a:rPr lang="en-US" sz="4400" b="1" dirty="0" smtClean="0">
                <a:solidFill>
                  <a:srgbClr val="7030A0"/>
                </a:solidFill>
              </a:rPr>
            </a:br>
            <a:r>
              <a:rPr lang="en-US" sz="4400" b="1" dirty="0" smtClean="0">
                <a:solidFill>
                  <a:srgbClr val="7030A0"/>
                </a:solidFill>
              </a:rPr>
              <a:t>Your assignment, should you choose to accept it…</a:t>
            </a:r>
            <a:endParaRPr lang="en-US" sz="4400" b="1" dirty="0">
              <a:solidFill>
                <a:srgbClr val="7030A0"/>
              </a:solidFill>
            </a:endParaRPr>
          </a:p>
        </p:txBody>
      </p:sp>
      <p:sp>
        <p:nvSpPr>
          <p:cNvPr id="3" name="Subtitle 2"/>
          <p:cNvSpPr>
            <a:spLocks noGrp="1"/>
          </p:cNvSpPr>
          <p:nvPr>
            <p:ph type="subTitle" idx="1"/>
          </p:nvPr>
        </p:nvSpPr>
        <p:spPr>
          <a:xfrm>
            <a:off x="2116560" y="1867427"/>
            <a:ext cx="8710767" cy="3123148"/>
          </a:xfrm>
        </p:spPr>
        <p:txBody>
          <a:bodyPr>
            <a:normAutofit fontScale="92500" lnSpcReduction="20000"/>
          </a:bodyPr>
          <a:lstStyle/>
          <a:p>
            <a:pPr marL="342900" indent="-342900" algn="l">
              <a:spcBef>
                <a:spcPts val="0"/>
              </a:spcBef>
              <a:spcAft>
                <a:spcPts val="1200"/>
              </a:spcAft>
              <a:buFont typeface="Arial" panose="020B0604020202020204" pitchFamily="34" charset="0"/>
              <a:buChar char="•"/>
            </a:pPr>
            <a:r>
              <a:rPr lang="en-US" dirty="0"/>
              <a:t>Begin work on your Library Performance Report – choose data points, benchmark libraries, gather data, create charts.</a:t>
            </a:r>
          </a:p>
          <a:p>
            <a:pPr marL="342900" indent="-342900" algn="l">
              <a:spcBef>
                <a:spcPts val="0"/>
              </a:spcBef>
              <a:spcAft>
                <a:spcPts val="1200"/>
              </a:spcAft>
              <a:buFont typeface="Arial" panose="020B0604020202020204" pitchFamily="34" charset="0"/>
              <a:buChar char="•"/>
            </a:pPr>
            <a:r>
              <a:rPr lang="en-US" dirty="0" smtClean="0"/>
              <a:t>Form your planning committee.</a:t>
            </a:r>
          </a:p>
          <a:p>
            <a:pPr marL="342900" indent="-342900" algn="l">
              <a:spcBef>
                <a:spcPts val="0"/>
              </a:spcBef>
              <a:spcAft>
                <a:spcPts val="1200"/>
              </a:spcAft>
              <a:buFont typeface="Arial" panose="020B0604020202020204" pitchFamily="34" charset="0"/>
              <a:buChar char="•"/>
            </a:pPr>
            <a:r>
              <a:rPr lang="en-US" dirty="0" smtClean="0"/>
              <a:t>Hold your first planning committee meeting.</a:t>
            </a:r>
          </a:p>
          <a:p>
            <a:pPr marL="800100" lvl="1" indent="-342900" algn="l">
              <a:spcBef>
                <a:spcPts val="0"/>
              </a:spcBef>
              <a:spcAft>
                <a:spcPts val="1200"/>
              </a:spcAft>
              <a:buFont typeface="Arial" panose="020B0604020202020204" pitchFamily="34" charset="0"/>
              <a:buChar char="•"/>
            </a:pPr>
            <a:r>
              <a:rPr lang="en-US" dirty="0" smtClean="0"/>
              <a:t>Review the planning process.</a:t>
            </a:r>
          </a:p>
          <a:p>
            <a:pPr marL="800100" lvl="1" indent="-342900" algn="l">
              <a:spcBef>
                <a:spcPts val="0"/>
              </a:spcBef>
              <a:spcAft>
                <a:spcPts val="1200"/>
              </a:spcAft>
              <a:buFont typeface="Arial" panose="020B0604020202020204" pitchFamily="34" charset="0"/>
              <a:buChar char="•"/>
            </a:pPr>
            <a:r>
              <a:rPr lang="en-US" dirty="0"/>
              <a:t>I</a:t>
            </a:r>
            <a:r>
              <a:rPr lang="en-US" dirty="0" smtClean="0"/>
              <a:t>dentify community leaders to interview and ask each member to conduct 3 interviews and submit the notes.</a:t>
            </a:r>
          </a:p>
          <a:p>
            <a:pPr marL="800100" lvl="1" indent="-342900" algn="l">
              <a:spcBef>
                <a:spcPts val="0"/>
              </a:spcBef>
              <a:spcAft>
                <a:spcPts val="1200"/>
              </a:spcAft>
              <a:buFont typeface="Arial" panose="020B0604020202020204" pitchFamily="34" charset="0"/>
              <a:buChar char="•"/>
            </a:pPr>
            <a:r>
              <a:rPr lang="en-US" dirty="0" smtClean="0"/>
              <a:t>Compile the notes.  Use the content analysis approach to find themes and support with quotes from the notes.</a:t>
            </a:r>
          </a:p>
          <a:p>
            <a:pPr marL="800100" lvl="1" indent="-342900" algn="l">
              <a:spcBef>
                <a:spcPts val="0"/>
              </a:spcBef>
              <a:spcAft>
                <a:spcPts val="1200"/>
              </a:spcAft>
              <a:buFont typeface="Arial" panose="020B0604020202020204" pitchFamily="34" charset="0"/>
              <a:buChar char="•"/>
            </a:pPr>
            <a:endParaRPr lang="en-US" dirty="0" smtClean="0"/>
          </a:p>
          <a:p>
            <a:pPr lvl="1" algn="l"/>
            <a:endParaRPr lang="en-US" dirty="0"/>
          </a:p>
        </p:txBody>
      </p:sp>
      <p:grpSp>
        <p:nvGrpSpPr>
          <p:cNvPr id="8" name="Group 7"/>
          <p:cNvGrpSpPr/>
          <p:nvPr/>
        </p:nvGrpSpPr>
        <p:grpSpPr>
          <a:xfrm>
            <a:off x="1" y="0"/>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74710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154" y="365125"/>
            <a:ext cx="9701645" cy="1325563"/>
          </a:xfrm>
        </p:spPr>
        <p:txBody>
          <a:bodyPr/>
          <a:lstStyle/>
          <a:p>
            <a:r>
              <a:rPr lang="en-US" b="1" u="sng" dirty="0" smtClean="0">
                <a:solidFill>
                  <a:srgbClr val="7030A0"/>
                </a:solidFill>
              </a:rPr>
              <a:t>Welcome</a:t>
            </a:r>
            <a:endParaRPr lang="en-US" b="1" u="sng" dirty="0">
              <a:solidFill>
                <a:srgbClr val="7030A0"/>
              </a:solidFill>
            </a:endParaRPr>
          </a:p>
        </p:txBody>
      </p:sp>
      <p:sp>
        <p:nvSpPr>
          <p:cNvPr id="3" name="Content Placeholder 2"/>
          <p:cNvSpPr>
            <a:spLocks noGrp="1"/>
          </p:cNvSpPr>
          <p:nvPr>
            <p:ph idx="1"/>
          </p:nvPr>
        </p:nvSpPr>
        <p:spPr>
          <a:xfrm>
            <a:off x="1652154" y="1825625"/>
            <a:ext cx="9701645" cy="4351338"/>
          </a:xfrm>
        </p:spPr>
        <p:txBody>
          <a:bodyPr/>
          <a:lstStyle/>
          <a:p>
            <a:pPr marL="0" indent="0">
              <a:buNone/>
            </a:pPr>
            <a:r>
              <a:rPr lang="en-US" dirty="0" smtClean="0"/>
              <a:t>Introduce yourself.</a:t>
            </a:r>
          </a:p>
          <a:p>
            <a:pPr marL="0" indent="0">
              <a:buNone/>
            </a:pPr>
            <a:r>
              <a:rPr lang="en-US" dirty="0" smtClean="0"/>
              <a:t>Why did you come today?</a:t>
            </a:r>
          </a:p>
          <a:p>
            <a:pPr marL="0" indent="0">
              <a:buNone/>
            </a:pPr>
            <a:r>
              <a:rPr lang="en-US" dirty="0" smtClean="0"/>
              <a:t>Share your role in your library’s strategic planning.</a:t>
            </a:r>
          </a:p>
          <a:p>
            <a:pPr marL="0" indent="0">
              <a:buNone/>
            </a:pPr>
            <a:endParaRPr lang="en-US" dirty="0"/>
          </a:p>
          <a:p>
            <a:pPr marL="0" indent="0">
              <a:buNone/>
            </a:pPr>
            <a:endParaRPr lang="en-US" dirty="0" smtClean="0"/>
          </a:p>
          <a:p>
            <a:pPr marL="0" indent="0">
              <a:buNone/>
            </a:pPr>
            <a:r>
              <a:rPr lang="en-US" sz="2300" i="1" dirty="0" smtClean="0"/>
              <a:t>Review the agenda, packet, “Further Reading” list, MCLS site.</a:t>
            </a:r>
            <a:endParaRPr lang="en-US" sz="2300" i="1" dirty="0"/>
          </a:p>
        </p:txBody>
      </p:sp>
      <p:grpSp>
        <p:nvGrpSpPr>
          <p:cNvPr id="9" name="Group 8"/>
          <p:cNvGrpSpPr/>
          <p:nvPr/>
        </p:nvGrpSpPr>
        <p:grpSpPr>
          <a:xfrm>
            <a:off x="0" y="1"/>
            <a:ext cx="12191999" cy="6858002"/>
            <a:chOff x="0" y="1"/>
            <a:chExt cx="12191999" cy="6858002"/>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1"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2323" t="6666" r="11010" b="13485"/>
          <a:stretch/>
        </p:blipFill>
        <p:spPr>
          <a:xfrm>
            <a:off x="10109876" y="0"/>
            <a:ext cx="2082124" cy="6234541"/>
          </a:xfrm>
          <a:prstGeom prst="rect">
            <a:avLst/>
          </a:prstGeom>
        </p:spPr>
      </p:pic>
    </p:spTree>
    <p:extLst>
      <p:ext uri="{BB962C8B-B14F-4D97-AF65-F5344CB8AC3E}">
        <p14:creationId xmlns:p14="http://schemas.microsoft.com/office/powerpoint/2010/main" val="26872594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318" y="636103"/>
            <a:ext cx="9840190" cy="812751"/>
          </a:xfrm>
        </p:spPr>
        <p:txBody>
          <a:bodyPr>
            <a:normAutofit fontScale="90000"/>
          </a:bodyPr>
          <a:lstStyle/>
          <a:p>
            <a:pPr algn="l"/>
            <a:r>
              <a:rPr lang="en-US" sz="4400" b="1" dirty="0" smtClean="0">
                <a:solidFill>
                  <a:srgbClr val="7030A0"/>
                </a:solidFill>
              </a:rPr>
              <a:t/>
            </a:r>
            <a:br>
              <a:rPr lang="en-US" sz="4400" b="1" dirty="0" smtClean="0">
                <a:solidFill>
                  <a:srgbClr val="7030A0"/>
                </a:solidFill>
              </a:rPr>
            </a:br>
            <a:r>
              <a:rPr lang="en-US" sz="4400" b="1" dirty="0" smtClean="0">
                <a:solidFill>
                  <a:srgbClr val="7030A0"/>
                </a:solidFill>
              </a:rPr>
              <a:t/>
            </a:r>
            <a:br>
              <a:rPr lang="en-US" sz="4400" b="1" dirty="0" smtClean="0">
                <a:solidFill>
                  <a:srgbClr val="7030A0"/>
                </a:solidFill>
              </a:rPr>
            </a:br>
            <a:r>
              <a:rPr lang="en-US" sz="4400" b="1" u="sng" dirty="0" smtClean="0">
                <a:solidFill>
                  <a:srgbClr val="006600"/>
                </a:solidFill>
              </a:rPr>
              <a:t>Caution!</a:t>
            </a:r>
            <a:endParaRPr lang="en-US" sz="4400" b="1" u="sng" dirty="0">
              <a:solidFill>
                <a:srgbClr val="006600"/>
              </a:solidFill>
            </a:endParaRPr>
          </a:p>
        </p:txBody>
      </p:sp>
      <p:sp>
        <p:nvSpPr>
          <p:cNvPr id="3" name="Subtitle 2"/>
          <p:cNvSpPr>
            <a:spLocks noGrp="1"/>
          </p:cNvSpPr>
          <p:nvPr>
            <p:ph type="subTitle" idx="1"/>
          </p:nvPr>
        </p:nvSpPr>
        <p:spPr>
          <a:xfrm>
            <a:off x="3034145" y="1650686"/>
            <a:ext cx="8001000" cy="4178613"/>
          </a:xfrm>
        </p:spPr>
        <p:txBody>
          <a:bodyPr>
            <a:normAutofit fontScale="92500" lnSpcReduction="20000"/>
          </a:bodyPr>
          <a:lstStyle/>
          <a:p>
            <a:pPr marL="342900" indent="-342900" algn="l">
              <a:spcBef>
                <a:spcPts val="0"/>
              </a:spcBef>
              <a:spcAft>
                <a:spcPts val="1200"/>
              </a:spcAft>
              <a:buFont typeface="Arial" panose="020B0604020202020204" pitchFamily="34" charset="0"/>
              <a:buChar char="•"/>
            </a:pPr>
            <a:r>
              <a:rPr lang="en-US" sz="2600" dirty="0" smtClean="0"/>
              <a:t>Listen carefully, for understanding and accuracy.</a:t>
            </a:r>
          </a:p>
          <a:p>
            <a:pPr marL="342900" indent="-342900" algn="l">
              <a:spcBef>
                <a:spcPts val="0"/>
              </a:spcBef>
              <a:spcAft>
                <a:spcPts val="1200"/>
              </a:spcAft>
              <a:buFont typeface="Arial" panose="020B0604020202020204" pitchFamily="34" charset="0"/>
              <a:buChar char="•"/>
            </a:pPr>
            <a:r>
              <a:rPr lang="en-US" sz="2600" dirty="0"/>
              <a:t>T</a:t>
            </a:r>
            <a:r>
              <a:rPr lang="en-US" sz="2600" dirty="0" smtClean="0"/>
              <a:t>ake notes.</a:t>
            </a:r>
          </a:p>
          <a:p>
            <a:pPr marL="342900" indent="-342900" algn="l">
              <a:spcBef>
                <a:spcPts val="0"/>
              </a:spcBef>
              <a:spcAft>
                <a:spcPts val="1200"/>
              </a:spcAft>
              <a:buFont typeface="Arial" panose="020B0604020202020204" pitchFamily="34" charset="0"/>
              <a:buChar char="•"/>
            </a:pPr>
            <a:r>
              <a:rPr lang="en-US" sz="2600" dirty="0" smtClean="0"/>
              <a:t>Let the data speak.  You’re just the recorder.</a:t>
            </a:r>
          </a:p>
          <a:p>
            <a:pPr marL="342900" indent="-342900" algn="l">
              <a:spcBef>
                <a:spcPts val="0"/>
              </a:spcBef>
              <a:spcAft>
                <a:spcPts val="1200"/>
              </a:spcAft>
              <a:buFont typeface="Arial" panose="020B0604020202020204" pitchFamily="34" charset="0"/>
              <a:buChar char="•"/>
            </a:pPr>
            <a:r>
              <a:rPr lang="en-US" sz="2600" dirty="0" smtClean="0"/>
              <a:t>Don’t:</a:t>
            </a:r>
          </a:p>
          <a:p>
            <a:pPr marL="800100" lvl="1" indent="-342900" algn="l">
              <a:spcBef>
                <a:spcPts val="0"/>
              </a:spcBef>
              <a:spcAft>
                <a:spcPts val="1200"/>
              </a:spcAft>
              <a:buFont typeface="Arial" panose="020B0604020202020204" pitchFamily="34" charset="0"/>
              <a:buChar char="•"/>
            </a:pPr>
            <a:r>
              <a:rPr lang="en-US" dirty="0" smtClean="0"/>
              <a:t>Insert your opinion – not in interviews, not in the performance report.</a:t>
            </a:r>
          </a:p>
          <a:p>
            <a:pPr marL="800100" lvl="1" indent="-342900" algn="l">
              <a:spcBef>
                <a:spcPts val="0"/>
              </a:spcBef>
              <a:spcAft>
                <a:spcPts val="1200"/>
              </a:spcAft>
              <a:buFont typeface="Arial" panose="020B0604020202020204" pitchFamily="34" charset="0"/>
              <a:buChar char="•"/>
            </a:pPr>
            <a:r>
              <a:rPr lang="en-US" dirty="0" smtClean="0"/>
              <a:t>Cherry pick the good news and leave out the concerns.</a:t>
            </a:r>
          </a:p>
          <a:p>
            <a:pPr marL="800100" lvl="1" indent="-342900" algn="l">
              <a:spcBef>
                <a:spcPts val="0"/>
              </a:spcBef>
              <a:spcAft>
                <a:spcPts val="1200"/>
              </a:spcAft>
              <a:buFont typeface="Arial" panose="020B0604020202020204" pitchFamily="34" charset="0"/>
              <a:buChar char="•"/>
            </a:pPr>
            <a:r>
              <a:rPr lang="en-US" dirty="0" smtClean="0"/>
              <a:t>Draw conclusions.</a:t>
            </a:r>
          </a:p>
          <a:p>
            <a:pPr marL="800100" lvl="1" indent="-342900" algn="l">
              <a:spcBef>
                <a:spcPts val="0"/>
              </a:spcBef>
              <a:spcAft>
                <a:spcPts val="1200"/>
              </a:spcAft>
              <a:buFont typeface="Arial" panose="020B0604020202020204" pitchFamily="34" charset="0"/>
              <a:buChar char="•"/>
            </a:pPr>
            <a:r>
              <a:rPr lang="en-US" dirty="0" smtClean="0"/>
              <a:t>Make a plan for action or take action.</a:t>
            </a:r>
          </a:p>
          <a:p>
            <a:pPr marL="800100" lvl="1" indent="-342900" algn="l">
              <a:spcBef>
                <a:spcPts val="0"/>
              </a:spcBef>
              <a:spcAft>
                <a:spcPts val="1200"/>
              </a:spcAft>
              <a:buFont typeface="Arial" panose="020B0604020202020204" pitchFamily="34" charset="0"/>
              <a:buChar char="•"/>
            </a:pPr>
            <a:endParaRPr lang="en-US" dirty="0" smtClean="0"/>
          </a:p>
          <a:p>
            <a:pPr algn="r">
              <a:spcBef>
                <a:spcPts val="0"/>
              </a:spcBef>
              <a:spcAft>
                <a:spcPts val="1200"/>
              </a:spcAft>
            </a:pPr>
            <a:r>
              <a:rPr lang="en-US" sz="5800" i="1" dirty="0" smtClean="0">
                <a:solidFill>
                  <a:srgbClr val="7030A0"/>
                </a:solidFill>
              </a:rPr>
              <a:t>Not yet!  </a:t>
            </a:r>
            <a:endParaRPr lang="en-US" sz="5800" i="1" dirty="0">
              <a:solidFill>
                <a:srgbClr val="7030A0"/>
              </a:solidFill>
            </a:endParaRPr>
          </a:p>
        </p:txBody>
      </p:sp>
      <p:grpSp>
        <p:nvGrpSpPr>
          <p:cNvPr id="8" name="Group 7"/>
          <p:cNvGrpSpPr/>
          <p:nvPr/>
        </p:nvGrpSpPr>
        <p:grpSpPr>
          <a:xfrm>
            <a:off x="1" y="0"/>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150577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6064" y="636103"/>
            <a:ext cx="8864554" cy="1421298"/>
          </a:xfrm>
        </p:spPr>
        <p:txBody>
          <a:bodyPr>
            <a:normAutofit fontScale="90000"/>
          </a:bodyPr>
          <a:lstStyle/>
          <a:p>
            <a:pPr algn="l"/>
            <a:r>
              <a:rPr lang="en-US" sz="4400" b="1" dirty="0" smtClean="0">
                <a:solidFill>
                  <a:srgbClr val="7030A0"/>
                </a:solidFill>
              </a:rPr>
              <a:t/>
            </a:r>
            <a:br>
              <a:rPr lang="en-US" sz="4400" b="1" dirty="0" smtClean="0">
                <a:solidFill>
                  <a:srgbClr val="7030A0"/>
                </a:solidFill>
              </a:rPr>
            </a:br>
            <a:r>
              <a:rPr lang="en-US" sz="4400" b="1" u="sng" dirty="0" smtClean="0">
                <a:solidFill>
                  <a:srgbClr val="006600"/>
                </a:solidFill>
              </a:rPr>
              <a:t>Contact me</a:t>
            </a:r>
            <a:r>
              <a:rPr lang="en-US" sz="4900" b="1" u="sng" dirty="0" smtClean="0">
                <a:solidFill>
                  <a:srgbClr val="006600"/>
                </a:solidFill>
              </a:rPr>
              <a:t>: saraglaughlin@gmail.com </a:t>
            </a:r>
            <a:r>
              <a:rPr lang="en-US" sz="4400" b="1" dirty="0" smtClean="0">
                <a:solidFill>
                  <a:srgbClr val="7030A0"/>
                </a:solidFill>
              </a:rPr>
              <a:t/>
            </a:r>
            <a:br>
              <a:rPr lang="en-US" sz="4400" b="1" dirty="0" smtClean="0">
                <a:solidFill>
                  <a:srgbClr val="7030A0"/>
                </a:solidFill>
              </a:rPr>
            </a:br>
            <a:endParaRPr lang="en-US" sz="4400" b="1" dirty="0">
              <a:solidFill>
                <a:srgbClr val="7030A0"/>
              </a:solidFill>
            </a:endParaRPr>
          </a:p>
        </p:txBody>
      </p:sp>
      <p:sp>
        <p:nvSpPr>
          <p:cNvPr id="3" name="Subtitle 2"/>
          <p:cNvSpPr>
            <a:spLocks noGrp="1"/>
          </p:cNvSpPr>
          <p:nvPr>
            <p:ph type="subTitle" idx="1"/>
          </p:nvPr>
        </p:nvSpPr>
        <p:spPr>
          <a:xfrm>
            <a:off x="2316064" y="2088574"/>
            <a:ext cx="7492954" cy="2680854"/>
          </a:xfrm>
        </p:spPr>
        <p:txBody>
          <a:bodyPr>
            <a:normAutofit/>
          </a:bodyPr>
          <a:lstStyle/>
          <a:p>
            <a:pPr marL="342900" indent="-342900" algn="l">
              <a:buFont typeface="Arial" panose="020B0604020202020204" pitchFamily="34" charset="0"/>
              <a:buChar char="•"/>
            </a:pPr>
            <a:r>
              <a:rPr lang="en-US" dirty="0" smtClean="0">
                <a:solidFill>
                  <a:srgbClr val="7030A0"/>
                </a:solidFill>
              </a:rPr>
              <a:t>Ask a question or ask for help.</a:t>
            </a:r>
          </a:p>
          <a:p>
            <a:pPr marL="342900" indent="-342900" algn="l">
              <a:buFont typeface="Arial" panose="020B0604020202020204" pitchFamily="34" charset="0"/>
              <a:buChar char="•"/>
            </a:pPr>
            <a:r>
              <a:rPr lang="en-US" dirty="0" smtClean="0">
                <a:solidFill>
                  <a:srgbClr val="7030A0"/>
                </a:solidFill>
              </a:rPr>
              <a:t>Share your progress: </a:t>
            </a:r>
          </a:p>
          <a:p>
            <a:pPr marL="342900" indent="-342900" algn="l">
              <a:buFont typeface="Arial" panose="020B0604020202020204" pitchFamily="34" charset="0"/>
              <a:buChar char="•"/>
            </a:pPr>
            <a:endParaRPr lang="en-US" dirty="0" smtClean="0">
              <a:solidFill>
                <a:srgbClr val="7030A0"/>
              </a:solidFill>
            </a:endParaRPr>
          </a:p>
          <a:p>
            <a:pPr marL="342900" indent="-342900" algn="l">
              <a:buFont typeface="Arial" panose="020B0604020202020204" pitchFamily="34" charset="0"/>
              <a:buChar char="•"/>
            </a:pPr>
            <a:r>
              <a:rPr lang="en-US" dirty="0" smtClean="0">
                <a:solidFill>
                  <a:srgbClr val="7030A0"/>
                </a:solidFill>
              </a:rPr>
              <a:t>Get feedback from me and from other participants on your Performance Data </a:t>
            </a:r>
            <a:r>
              <a:rPr lang="en-US" dirty="0">
                <a:solidFill>
                  <a:srgbClr val="7030A0"/>
                </a:solidFill>
              </a:rPr>
              <a:t>and Community Leader </a:t>
            </a:r>
            <a:r>
              <a:rPr lang="en-US" dirty="0" smtClean="0">
                <a:solidFill>
                  <a:srgbClr val="7030A0"/>
                </a:solidFill>
              </a:rPr>
              <a:t>Interview drafts.</a:t>
            </a:r>
          </a:p>
        </p:txBody>
      </p:sp>
      <p:grpSp>
        <p:nvGrpSpPr>
          <p:cNvPr id="8" name="Group 7"/>
          <p:cNvGrpSpPr/>
          <p:nvPr/>
        </p:nvGrpSpPr>
        <p:grpSpPr>
          <a:xfrm>
            <a:off x="1" y="0"/>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1" name="Rectangle 2"/>
          <p:cNvSpPr>
            <a:spLocks noChangeArrowheads="1"/>
          </p:cNvSpPr>
          <p:nvPr/>
        </p:nvSpPr>
        <p:spPr bwMode="auto">
          <a:xfrm>
            <a:off x="2667001" y="2843231"/>
            <a:ext cx="7679204"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1155CC"/>
                </a:solidFill>
                <a:effectLst/>
                <a:latin typeface="Arial Unicode MS" panose="020B0604020202020204" pitchFamily="34" charset="-128"/>
                <a:cs typeface="Arial" panose="020B0604020202020204" pitchFamily="34" charset="0"/>
                <a:hlinkClick r:id="rId3"/>
              </a:rPr>
              <a:t>http://mail2.mcls.org/mailman/listinfo/strategic_plan_class</a:t>
            </a:r>
            <a:r>
              <a:rPr kumimoji="0" lang="en-US" altLang="en-US" sz="9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615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188" y="636103"/>
            <a:ext cx="5766954" cy="1421298"/>
          </a:xfrm>
        </p:spPr>
        <p:txBody>
          <a:bodyPr>
            <a:normAutofit fontScale="90000"/>
          </a:bodyPr>
          <a:lstStyle/>
          <a:p>
            <a:r>
              <a:rPr lang="en-US" sz="4400" b="1" dirty="0" smtClean="0">
                <a:solidFill>
                  <a:srgbClr val="7030A0"/>
                </a:solidFill>
              </a:rPr>
              <a:t/>
            </a:r>
            <a:br>
              <a:rPr lang="en-US" sz="4400" b="1" dirty="0" smtClean="0">
                <a:solidFill>
                  <a:srgbClr val="7030A0"/>
                </a:solidFill>
              </a:rPr>
            </a:br>
            <a:r>
              <a:rPr lang="en-US" sz="4900" b="1" u="sng" dirty="0" smtClean="0">
                <a:solidFill>
                  <a:srgbClr val="006600"/>
                </a:solidFill>
              </a:rPr>
              <a:t>Next time: October 21 </a:t>
            </a:r>
            <a:r>
              <a:rPr lang="en-US" sz="4400" b="1" dirty="0" smtClean="0">
                <a:solidFill>
                  <a:srgbClr val="7030A0"/>
                </a:solidFill>
              </a:rPr>
              <a:t/>
            </a:r>
            <a:br>
              <a:rPr lang="en-US" sz="4400" b="1" dirty="0" smtClean="0">
                <a:solidFill>
                  <a:srgbClr val="7030A0"/>
                </a:solidFill>
              </a:rPr>
            </a:br>
            <a:endParaRPr lang="en-US" sz="4400" b="1" dirty="0">
              <a:solidFill>
                <a:srgbClr val="7030A0"/>
              </a:solidFill>
            </a:endParaRPr>
          </a:p>
        </p:txBody>
      </p:sp>
      <p:sp>
        <p:nvSpPr>
          <p:cNvPr id="3" name="Subtitle 2"/>
          <p:cNvSpPr>
            <a:spLocks noGrp="1"/>
          </p:cNvSpPr>
          <p:nvPr>
            <p:ph type="subTitle" idx="1"/>
          </p:nvPr>
        </p:nvSpPr>
        <p:spPr>
          <a:xfrm>
            <a:off x="2316064" y="1773909"/>
            <a:ext cx="4499263" cy="2680854"/>
          </a:xfrm>
        </p:spPr>
        <p:txBody>
          <a:bodyPr>
            <a:normAutofit/>
          </a:bodyPr>
          <a:lstStyle/>
          <a:p>
            <a:pPr marL="342900" indent="-342900" algn="l">
              <a:buFont typeface="Arial" panose="020B0604020202020204" pitchFamily="34" charset="0"/>
              <a:buChar char="•"/>
            </a:pPr>
            <a:r>
              <a:rPr lang="en-US" dirty="0" smtClean="0"/>
              <a:t>Share your Performance Data </a:t>
            </a:r>
            <a:r>
              <a:rPr lang="en-US" dirty="0"/>
              <a:t>and Community Leader </a:t>
            </a:r>
            <a:r>
              <a:rPr lang="en-US" dirty="0" smtClean="0"/>
              <a:t>Interviews</a:t>
            </a:r>
          </a:p>
          <a:p>
            <a:pPr marL="342900" indent="-342900" algn="l">
              <a:buFont typeface="Arial" panose="020B0604020202020204" pitchFamily="34" charset="0"/>
              <a:buChar char="•"/>
            </a:pPr>
            <a:r>
              <a:rPr lang="en-US" dirty="0" smtClean="0"/>
              <a:t>Learn how to create a Mission, Vision, and Values, and set Goals with your planning committee</a:t>
            </a:r>
            <a:endParaRPr lang="en-US" dirty="0"/>
          </a:p>
        </p:txBody>
      </p:sp>
      <p:grpSp>
        <p:nvGrpSpPr>
          <p:cNvPr id="8" name="Group 7"/>
          <p:cNvGrpSpPr/>
          <p:nvPr/>
        </p:nvGrpSpPr>
        <p:grpSpPr>
          <a:xfrm>
            <a:off x="1" y="0"/>
            <a:ext cx="12191999" cy="6858002"/>
            <a:chOff x="0" y="1"/>
            <a:chExt cx="12191999" cy="6858002"/>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10"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grpSp>
        <p:nvGrpSpPr>
          <p:cNvPr id="17" name="Group 16"/>
          <p:cNvGrpSpPr/>
          <p:nvPr/>
        </p:nvGrpSpPr>
        <p:grpSpPr>
          <a:xfrm>
            <a:off x="7586064" y="2224444"/>
            <a:ext cx="4596933" cy="3120210"/>
            <a:chOff x="7212661" y="3009113"/>
            <a:chExt cx="4979338" cy="320967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743" t="11061" b="8788"/>
            <a:stretch/>
          </p:blipFill>
          <p:spPr>
            <a:xfrm>
              <a:off x="7212662" y="3009113"/>
              <a:ext cx="4979337" cy="3209670"/>
            </a:xfrm>
            <a:prstGeom prst="rect">
              <a:avLst/>
            </a:prstGeom>
          </p:spPr>
        </p:pic>
        <p:sp>
          <p:nvSpPr>
            <p:cNvPr id="14" name="TextBox 13"/>
            <p:cNvSpPr txBox="1"/>
            <p:nvPr/>
          </p:nvSpPr>
          <p:spPr>
            <a:xfrm>
              <a:off x="7212661" y="5318132"/>
              <a:ext cx="2702017" cy="854823"/>
            </a:xfrm>
            <a:prstGeom prst="rect">
              <a:avLst/>
            </a:prstGeom>
            <a:noFill/>
          </p:spPr>
          <p:txBody>
            <a:bodyPr wrap="square" rtlCol="0">
              <a:spAutoFit/>
            </a:bodyPr>
            <a:lstStyle/>
            <a:p>
              <a:r>
                <a:rPr lang="en-US" sz="1600" dirty="0" smtClean="0">
                  <a:solidFill>
                    <a:schemeClr val="bg1"/>
                  </a:solidFill>
                </a:rPr>
                <a:t>Teens playing video games at Monroe County Public Library, 7/2015</a:t>
              </a:r>
              <a:endParaRPr lang="en-US" sz="1600" dirty="0">
                <a:solidFill>
                  <a:schemeClr val="bg1"/>
                </a:solidFill>
              </a:endParaRPr>
            </a:p>
          </p:txBody>
        </p:sp>
      </p:grpSp>
    </p:spTree>
    <p:extLst>
      <p:ext uri="{BB962C8B-B14F-4D97-AF65-F5344CB8AC3E}">
        <p14:creationId xmlns:p14="http://schemas.microsoft.com/office/powerpoint/2010/main" val="422559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6"/>
            <a:ext cx="9701645" cy="11103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u="sng" dirty="0" smtClean="0">
                <a:solidFill>
                  <a:srgbClr val="7030A0"/>
                </a:solidFill>
              </a:rPr>
              <a:t>Why plan in Indiana?</a:t>
            </a:r>
            <a:endParaRPr lang="en-US" sz="4400" b="1" u="sng" dirty="0">
              <a:solidFill>
                <a:srgbClr val="7030A0"/>
              </a:solidFill>
            </a:endParaRPr>
          </a:p>
        </p:txBody>
      </p:sp>
      <p:sp>
        <p:nvSpPr>
          <p:cNvPr id="11" name="Content Placeholder 2"/>
          <p:cNvSpPr txBox="1">
            <a:spLocks/>
          </p:cNvSpPr>
          <p:nvPr/>
        </p:nvSpPr>
        <p:spPr>
          <a:xfrm>
            <a:off x="1652154" y="1679358"/>
            <a:ext cx="9701645"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0"/>
              </a:spcBef>
              <a:buFont typeface="Wingdings" panose="05000000000000000000" pitchFamily="2" charset="2"/>
              <a:buChar char="q"/>
            </a:pPr>
            <a:endParaRPr lang="en-US" sz="800" dirty="0" smtClean="0"/>
          </a:p>
          <a:p>
            <a:pPr marL="457200" indent="-457200" algn="l">
              <a:spcBef>
                <a:spcPts val="0"/>
              </a:spcBef>
              <a:buFont typeface="Wingdings" panose="05000000000000000000" pitchFamily="2" charset="2"/>
              <a:buChar char="q"/>
            </a:pPr>
            <a:r>
              <a:rPr lang="en-US" sz="2800" dirty="0" smtClean="0"/>
              <a:t>Have to.</a:t>
            </a:r>
          </a:p>
          <a:p>
            <a:pPr lvl="1" algn="l"/>
            <a:r>
              <a:rPr lang="en-US" dirty="0" smtClean="0"/>
              <a:t>Indiana: Public Library Standards [590 IAC 6-1-4(h)3]:</a:t>
            </a:r>
          </a:p>
          <a:p>
            <a:pPr marL="800100" lvl="1" indent="-342900" algn="l">
              <a:buFont typeface="Arial" panose="020B0604020202020204" pitchFamily="34" charset="0"/>
              <a:buChar char="•"/>
            </a:pPr>
            <a:r>
              <a:rPr lang="en-US" dirty="0" smtClean="0"/>
              <a:t>Statement of community needs and goals.</a:t>
            </a:r>
          </a:p>
          <a:p>
            <a:pPr marL="800100" lvl="1" indent="-342900" algn="l">
              <a:buFont typeface="Arial" panose="020B0604020202020204" pitchFamily="34" charset="0"/>
              <a:buChar char="•"/>
            </a:pPr>
            <a:r>
              <a:rPr lang="en-US" dirty="0" smtClean="0"/>
              <a:t>Measurable objectives and service responses to community needs and goals.</a:t>
            </a:r>
          </a:p>
          <a:p>
            <a:pPr marL="800100" lvl="1" indent="-342900" algn="l">
              <a:buFont typeface="Arial" panose="020B0604020202020204" pitchFamily="34" charset="0"/>
              <a:buChar char="•"/>
            </a:pPr>
            <a:r>
              <a:rPr lang="en-US" dirty="0" smtClean="0"/>
              <a:t>Assessment of facilities, services, technology, and operations.</a:t>
            </a:r>
          </a:p>
          <a:p>
            <a:pPr marL="800100" lvl="1" indent="-342900" algn="l">
              <a:buFont typeface="Arial" panose="020B0604020202020204" pitchFamily="34" charset="0"/>
              <a:buChar char="•"/>
            </a:pPr>
            <a:r>
              <a:rPr lang="en-US" dirty="0" smtClean="0"/>
              <a:t>Ongoing annual evaluation process.</a:t>
            </a:r>
          </a:p>
          <a:p>
            <a:pPr marL="800100" lvl="1" indent="-342900" algn="l">
              <a:buFont typeface="Arial" panose="020B0604020202020204" pitchFamily="34" charset="0"/>
              <a:buChar char="•"/>
            </a:pPr>
            <a:r>
              <a:rPr lang="en-US" dirty="0" smtClean="0"/>
              <a:t>Financial resources and sustainability</a:t>
            </a:r>
          </a:p>
          <a:p>
            <a:pPr marL="800100" lvl="1" indent="-342900" algn="l">
              <a:buFont typeface="Arial" panose="020B0604020202020204" pitchFamily="34" charset="0"/>
              <a:buChar char="•"/>
            </a:pPr>
            <a:r>
              <a:rPr lang="en-US" dirty="0" smtClean="0"/>
              <a:t>Collaboration with other public libraries and community partners</a:t>
            </a:r>
          </a:p>
          <a:p>
            <a:pPr lvl="1" algn="l"/>
            <a:endParaRPr lang="en-US" sz="800" dirty="0" smtClean="0"/>
          </a:p>
          <a:p>
            <a:pPr marL="457200" indent="-457200" algn="l">
              <a:buFont typeface="Wingdings" panose="05000000000000000000" pitchFamily="2" charset="2"/>
              <a:buChar char="q"/>
            </a:pPr>
            <a:r>
              <a:rPr lang="en-US" sz="2800" dirty="0" smtClean="0"/>
              <a:t>Need to.</a:t>
            </a:r>
          </a:p>
          <a:p>
            <a:pPr marL="457200" indent="-457200" algn="l">
              <a:buFont typeface="Wingdings" panose="05000000000000000000" pitchFamily="2" charset="2"/>
              <a:buChar char="q"/>
            </a:pPr>
            <a:endParaRPr lang="en-US" sz="800" dirty="0" smtClean="0"/>
          </a:p>
          <a:p>
            <a:pPr marL="457200" indent="-457200" algn="l">
              <a:buFont typeface="Wingdings" panose="05000000000000000000" pitchFamily="2" charset="2"/>
              <a:buChar char="q"/>
            </a:pPr>
            <a:r>
              <a:rPr lang="en-US" sz="2800" dirty="0" smtClean="0"/>
              <a:t>Want to.</a:t>
            </a:r>
            <a:endParaRPr lang="en-US" sz="2800" dirty="0"/>
          </a:p>
        </p:txBody>
      </p:sp>
    </p:spTree>
    <p:extLst>
      <p:ext uri="{BB962C8B-B14F-4D97-AF65-F5344CB8AC3E}">
        <p14:creationId xmlns:p14="http://schemas.microsoft.com/office/powerpoint/2010/main" val="10462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6"/>
            <a:ext cx="9701645" cy="8713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u="sng" dirty="0" smtClean="0">
                <a:solidFill>
                  <a:srgbClr val="7030A0"/>
                </a:solidFill>
              </a:rPr>
              <a:t>Why plan in Michigan?</a:t>
            </a:r>
            <a:endParaRPr lang="en-US" sz="4400" b="1" u="sng" dirty="0">
              <a:solidFill>
                <a:srgbClr val="7030A0"/>
              </a:solidFill>
            </a:endParaRPr>
          </a:p>
        </p:txBody>
      </p:sp>
      <p:sp>
        <p:nvSpPr>
          <p:cNvPr id="11" name="Content Placeholder 2"/>
          <p:cNvSpPr txBox="1">
            <a:spLocks/>
          </p:cNvSpPr>
          <p:nvPr/>
        </p:nvSpPr>
        <p:spPr>
          <a:xfrm>
            <a:off x="1652154" y="1398804"/>
            <a:ext cx="9701645"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q"/>
            </a:pPr>
            <a:r>
              <a:rPr lang="en-US" sz="2800" dirty="0" smtClean="0"/>
              <a:t>Have to </a:t>
            </a:r>
            <a:r>
              <a:rPr lang="en-US" dirty="0" smtClean="0"/>
              <a:t>(for enhanced level of Quality Service Audit Checklist)</a:t>
            </a:r>
          </a:p>
          <a:p>
            <a:pPr lvl="1" algn="l"/>
            <a:r>
              <a:rPr lang="en-US" dirty="0" smtClean="0"/>
              <a:t>The </a:t>
            </a:r>
            <a:r>
              <a:rPr lang="en-US" dirty="0"/>
              <a:t>library maintains a written strategic plan, covering a period no longer than 3 to 5 years, which details services, programs and resources to be offered to address community needs. The plan </a:t>
            </a:r>
            <a:r>
              <a:rPr lang="en-US" dirty="0" smtClean="0"/>
              <a:t>includes:</a:t>
            </a:r>
          </a:p>
          <a:p>
            <a:pPr marL="914400" lvl="1" indent="-457200" algn="l">
              <a:buFont typeface="Wingdings" panose="05000000000000000000" pitchFamily="2" charset="2"/>
              <a:buChar char="§"/>
            </a:pPr>
            <a:r>
              <a:rPr lang="en-US" dirty="0" smtClean="0"/>
              <a:t>a </a:t>
            </a:r>
            <a:r>
              <a:rPr lang="en-US" dirty="0"/>
              <a:t>community profile using census reports, local government documents, Chamber of Commerce materials, and any special community planning reports. </a:t>
            </a:r>
            <a:r>
              <a:rPr lang="en-US" dirty="0" smtClean="0"/>
              <a:t>The </a:t>
            </a:r>
            <a:r>
              <a:rPr lang="en-US" dirty="0"/>
              <a:t>library conducts a community survey as part of the planning process to determine if its hours, services, programs, library technology and collections are adequately serving its </a:t>
            </a:r>
            <a:r>
              <a:rPr lang="en-US" dirty="0" smtClean="0"/>
              <a:t>users.</a:t>
            </a:r>
          </a:p>
          <a:p>
            <a:pPr marL="914400" lvl="1" indent="-457200" algn="l">
              <a:buFont typeface="Wingdings" panose="05000000000000000000" pitchFamily="2" charset="2"/>
              <a:buChar char="§"/>
            </a:pPr>
            <a:r>
              <a:rPr lang="en-US" dirty="0" smtClean="0"/>
              <a:t>a </a:t>
            </a:r>
            <a:r>
              <a:rPr lang="en-US" dirty="0"/>
              <a:t>mission statement, goals, objectives, strategies, an implementation schedule and an evaluation plan. </a:t>
            </a:r>
            <a:endParaRPr lang="en-US" dirty="0" smtClean="0"/>
          </a:p>
          <a:p>
            <a:pPr marL="914400" lvl="1" indent="-457200" algn="l">
              <a:buFont typeface="Wingdings" panose="05000000000000000000" pitchFamily="2" charset="2"/>
              <a:buChar char="§"/>
            </a:pPr>
            <a:r>
              <a:rPr lang="en-US" dirty="0" smtClean="0"/>
              <a:t>The </a:t>
            </a:r>
            <a:r>
              <a:rPr lang="en-US" dirty="0"/>
              <a:t>plan is reviewed on an on-going basis</a:t>
            </a:r>
            <a:r>
              <a:rPr lang="en-US" dirty="0" smtClean="0"/>
              <a:t>.</a:t>
            </a:r>
          </a:p>
          <a:p>
            <a:pPr marL="914400" lvl="1" indent="-457200" algn="l">
              <a:buFont typeface="Wingdings" panose="05000000000000000000" pitchFamily="2" charset="2"/>
              <a:buChar char="§"/>
            </a:pPr>
            <a:endParaRPr lang="en-US" sz="900" dirty="0" smtClean="0"/>
          </a:p>
          <a:p>
            <a:pPr marL="457200" indent="-457200" algn="l">
              <a:buFont typeface="Wingdings" panose="05000000000000000000" pitchFamily="2" charset="2"/>
              <a:buChar char="q"/>
            </a:pPr>
            <a:r>
              <a:rPr lang="en-US" sz="2800" dirty="0" smtClean="0"/>
              <a:t>Need to.</a:t>
            </a:r>
          </a:p>
          <a:p>
            <a:pPr marL="457200" indent="-457200" algn="l">
              <a:buFont typeface="Wingdings" panose="05000000000000000000" pitchFamily="2" charset="2"/>
              <a:buChar char="q"/>
            </a:pPr>
            <a:endParaRPr lang="en-US" sz="900" dirty="0" smtClean="0"/>
          </a:p>
          <a:p>
            <a:pPr marL="457200" indent="-457200" algn="l">
              <a:buFont typeface="Wingdings" panose="05000000000000000000" pitchFamily="2" charset="2"/>
              <a:buChar char="q"/>
            </a:pPr>
            <a:r>
              <a:rPr lang="en-US" sz="2800" dirty="0" smtClean="0"/>
              <a:t>Want to.</a:t>
            </a:r>
            <a:endParaRPr lang="en-US" sz="2800" dirty="0"/>
          </a:p>
        </p:txBody>
      </p:sp>
    </p:spTree>
    <p:extLst>
      <p:ext uri="{BB962C8B-B14F-4D97-AF65-F5344CB8AC3E}">
        <p14:creationId xmlns:p14="http://schemas.microsoft.com/office/powerpoint/2010/main" val="393774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6"/>
            <a:ext cx="9701645" cy="1037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u="sng" dirty="0" smtClean="0">
                <a:solidFill>
                  <a:srgbClr val="006600"/>
                </a:solidFill>
              </a:rPr>
              <a:t>Challenges of Library Planning</a:t>
            </a:r>
            <a:endParaRPr lang="en-US" sz="4400" b="1" u="sng" dirty="0">
              <a:solidFill>
                <a:srgbClr val="006600"/>
              </a:solidFill>
            </a:endParaRPr>
          </a:p>
        </p:txBody>
      </p:sp>
      <p:sp>
        <p:nvSpPr>
          <p:cNvPr id="11" name="Content Placeholder 2"/>
          <p:cNvSpPr txBox="1">
            <a:spLocks/>
          </p:cNvSpPr>
          <p:nvPr/>
        </p:nvSpPr>
        <p:spPr>
          <a:xfrm>
            <a:off x="1832262" y="1642990"/>
            <a:ext cx="934142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OCLC. “From Awareness to Funding; A Study of Library Support in America,” 2008.</a:t>
            </a:r>
          </a:p>
          <a:p>
            <a:pPr algn="l"/>
            <a:endParaRPr lang="en-US" sz="800" dirty="0"/>
          </a:p>
          <a:p>
            <a:pPr lvl="2" algn="l"/>
            <a:r>
              <a:rPr lang="en-US" sz="2600" dirty="0" smtClean="0"/>
              <a:t>37% Definitely vote “yes” for library funding</a:t>
            </a:r>
          </a:p>
          <a:p>
            <a:pPr lvl="2" algn="l"/>
            <a:r>
              <a:rPr lang="en-US" sz="2600" b="1" dirty="0" smtClean="0">
                <a:solidFill>
                  <a:srgbClr val="7030A0"/>
                </a:solidFill>
              </a:rPr>
              <a:t>37% Probably vote “yes” for library funding</a:t>
            </a:r>
          </a:p>
          <a:p>
            <a:pPr lvl="2" algn="l"/>
            <a:r>
              <a:rPr lang="en-US" sz="2600" dirty="0" smtClean="0"/>
              <a:t>24% Vote “no”</a:t>
            </a:r>
          </a:p>
          <a:p>
            <a:pPr lvl="2" algn="l"/>
            <a:endParaRPr lang="en-US" sz="800" dirty="0"/>
          </a:p>
          <a:p>
            <a:pPr lvl="2" algn="l"/>
            <a:r>
              <a:rPr lang="en-US" sz="2600" dirty="0" smtClean="0"/>
              <a:t>Those in “Definitely” and “Probably” categories are involved in the community, recognize the importance of libraries to education, and are not always users. Their awareness is not necessarily current; it may be outdated and nostalgic.</a:t>
            </a:r>
          </a:p>
        </p:txBody>
      </p:sp>
    </p:spTree>
    <p:extLst>
      <p:ext uri="{BB962C8B-B14F-4D97-AF65-F5344CB8AC3E}">
        <p14:creationId xmlns:p14="http://schemas.microsoft.com/office/powerpoint/2010/main" val="259616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310" t="4545" r="15979" b="5682"/>
          <a:stretch/>
        </p:blipFill>
        <p:spPr>
          <a:xfrm>
            <a:off x="9071264" y="915123"/>
            <a:ext cx="3120736" cy="2081467"/>
          </a:xfrm>
          <a:prstGeom prst="rect">
            <a:avLst/>
          </a:prstGeom>
        </p:spPr>
      </p:pic>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6"/>
            <a:ext cx="9701645" cy="9753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t>OCLC. “From Awareness to Funding…”</a:t>
            </a:r>
            <a:endParaRPr lang="en-US" sz="3200" b="1" u="sng" dirty="0">
              <a:solidFill>
                <a:srgbClr val="7030A0"/>
              </a:solidFill>
            </a:endParaRPr>
          </a:p>
        </p:txBody>
      </p:sp>
      <p:sp>
        <p:nvSpPr>
          <p:cNvPr id="11" name="Content Placeholder 2"/>
          <p:cNvSpPr txBox="1">
            <a:spLocks/>
          </p:cNvSpPr>
          <p:nvPr/>
        </p:nvSpPr>
        <p:spPr>
          <a:xfrm>
            <a:off x="1652154" y="1611817"/>
            <a:ext cx="728402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smtClean="0"/>
              <a:t>“Significantly </a:t>
            </a:r>
            <a:r>
              <a:rPr lang="en-US" sz="2800" dirty="0"/>
              <a:t>and surprisingly, library funding support is not driven by </a:t>
            </a:r>
            <a:r>
              <a:rPr lang="en-US" sz="2800" dirty="0" smtClean="0"/>
              <a:t>demographics, i.e</a:t>
            </a:r>
            <a:r>
              <a:rPr lang="en-US" sz="2800" dirty="0"/>
              <a:t>., income, age, gender, race, political affiliation, etc. </a:t>
            </a:r>
            <a:r>
              <a:rPr lang="en-US" sz="2800" dirty="0" smtClean="0"/>
              <a:t> </a:t>
            </a:r>
            <a:r>
              <a:rPr lang="en-US" sz="2800" b="1" dirty="0" smtClean="0">
                <a:solidFill>
                  <a:srgbClr val="7030A0"/>
                </a:solidFill>
              </a:rPr>
              <a:t>Voters</a:t>
            </a:r>
            <a:r>
              <a:rPr lang="en-US" sz="2800" b="1" dirty="0">
                <a:solidFill>
                  <a:srgbClr val="7030A0"/>
                </a:solidFill>
              </a:rPr>
              <a:t>’ attitudes, </a:t>
            </a:r>
            <a:r>
              <a:rPr lang="en-US" sz="2800" b="1" dirty="0" smtClean="0">
                <a:solidFill>
                  <a:srgbClr val="7030A0"/>
                </a:solidFill>
              </a:rPr>
              <a:t>perceptions and </a:t>
            </a:r>
            <a:r>
              <a:rPr lang="en-US" sz="2800" b="1" dirty="0">
                <a:solidFill>
                  <a:srgbClr val="7030A0"/>
                </a:solidFill>
              </a:rPr>
              <a:t>behaviors, not their demographic profiles, are the most important </a:t>
            </a:r>
            <a:r>
              <a:rPr lang="en-US" sz="2800" b="1" dirty="0" smtClean="0">
                <a:solidFill>
                  <a:srgbClr val="7030A0"/>
                </a:solidFill>
              </a:rPr>
              <a:t>determinants of </a:t>
            </a:r>
            <a:r>
              <a:rPr lang="en-US" sz="2800" b="1" dirty="0">
                <a:solidFill>
                  <a:srgbClr val="7030A0"/>
                </a:solidFill>
              </a:rPr>
              <a:t>willingness to support increases in library funding</a:t>
            </a:r>
            <a:r>
              <a:rPr lang="en-US" sz="2800" dirty="0">
                <a:solidFill>
                  <a:srgbClr val="7030A0"/>
                </a:solidFill>
              </a:rPr>
              <a:t>. </a:t>
            </a:r>
            <a:r>
              <a:rPr lang="en-US" sz="2800" dirty="0"/>
              <a:t>Library support is more about </a:t>
            </a:r>
            <a:r>
              <a:rPr lang="en-US" sz="2800" dirty="0" smtClean="0"/>
              <a:t>a mindset </a:t>
            </a:r>
            <a:r>
              <a:rPr lang="en-US" sz="2800" dirty="0"/>
              <a:t>or an attitude than a traditional demographic profile</a:t>
            </a:r>
            <a:r>
              <a:rPr lang="en-US" sz="2800" dirty="0" smtClean="0"/>
              <a:t>.”</a:t>
            </a:r>
            <a:endParaRPr lang="en-US" sz="2800" dirty="0"/>
          </a:p>
        </p:txBody>
      </p:sp>
    </p:spTree>
    <p:extLst>
      <p:ext uri="{BB962C8B-B14F-4D97-AF65-F5344CB8AC3E}">
        <p14:creationId xmlns:p14="http://schemas.microsoft.com/office/powerpoint/2010/main" val="120578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954" y="365126"/>
            <a:ext cx="9777845" cy="954520"/>
          </a:xfrm>
        </p:spPr>
        <p:txBody>
          <a:bodyPr>
            <a:normAutofit/>
          </a:bodyPr>
          <a:lstStyle/>
          <a:p>
            <a:r>
              <a:rPr lang="en-US" sz="3200" b="1" dirty="0" smtClean="0"/>
              <a:t>OCLC. “From Awareness to Funding…”</a:t>
            </a:r>
            <a:endParaRPr lang="en-US" sz="3200" b="1" dirty="0"/>
          </a:p>
        </p:txBody>
      </p:sp>
      <p:sp>
        <p:nvSpPr>
          <p:cNvPr id="3" name="Content Placeholder 2"/>
          <p:cNvSpPr>
            <a:spLocks noGrp="1"/>
          </p:cNvSpPr>
          <p:nvPr>
            <p:ph sz="half" idx="1"/>
          </p:nvPr>
        </p:nvSpPr>
        <p:spPr>
          <a:xfrm>
            <a:off x="1586412" y="1414390"/>
            <a:ext cx="5070764" cy="4351338"/>
          </a:xfrm>
        </p:spPr>
        <p:txBody>
          <a:bodyPr>
            <a:normAutofit fontScale="70000" lnSpcReduction="20000"/>
          </a:bodyPr>
          <a:lstStyle/>
          <a:p>
            <a:pPr marL="514350" indent="-514350">
              <a:spcBef>
                <a:spcPts val="1200"/>
              </a:spcBef>
              <a:buFont typeface="+mj-lt"/>
              <a:buAutoNum type="arabicPeriod"/>
            </a:pPr>
            <a:r>
              <a:rPr lang="en-US" dirty="0" smtClean="0"/>
              <a:t>Most </a:t>
            </a:r>
            <a:r>
              <a:rPr lang="en-US" dirty="0"/>
              <a:t>people claim they would support the library at the ballot box—fewer </a:t>
            </a:r>
            <a:r>
              <a:rPr lang="en-US" dirty="0" smtClean="0"/>
              <a:t>are firmly </a:t>
            </a:r>
            <a:r>
              <a:rPr lang="en-US" dirty="0"/>
              <a:t>committed to it.</a:t>
            </a:r>
          </a:p>
          <a:p>
            <a:pPr marL="514350" indent="-514350">
              <a:spcBef>
                <a:spcPts val="1200"/>
              </a:spcBef>
              <a:buFont typeface="+mj-lt"/>
              <a:buAutoNum type="arabicPeriod"/>
            </a:pPr>
            <a:r>
              <a:rPr lang="en-US" dirty="0" smtClean="0"/>
              <a:t>There </a:t>
            </a:r>
            <a:r>
              <a:rPr lang="en-US" dirty="0"/>
              <a:t>is a lot that people don’t know about their public library.</a:t>
            </a:r>
          </a:p>
          <a:p>
            <a:pPr marL="514350" indent="-514350">
              <a:spcBef>
                <a:spcPts val="1200"/>
              </a:spcBef>
              <a:buFont typeface="+mj-lt"/>
              <a:buAutoNum type="arabicPeriod"/>
            </a:pPr>
            <a:r>
              <a:rPr lang="en-US" dirty="0" smtClean="0"/>
              <a:t>Library </a:t>
            </a:r>
            <a:r>
              <a:rPr lang="en-US" dirty="0"/>
              <a:t>support is only marginally related to visitation. Advocating for </a:t>
            </a:r>
            <a:r>
              <a:rPr lang="en-US" dirty="0" smtClean="0"/>
              <a:t>library support </a:t>
            </a:r>
            <a:r>
              <a:rPr lang="en-US" dirty="0"/>
              <a:t>to library users focuses effort and energy on the wrong target group.</a:t>
            </a:r>
          </a:p>
          <a:p>
            <a:pPr marL="514350" indent="-514350">
              <a:spcBef>
                <a:spcPts val="1200"/>
              </a:spcBef>
              <a:buFont typeface="+mj-lt"/>
              <a:buAutoNum type="arabicPeriod"/>
            </a:pPr>
            <a:r>
              <a:rPr lang="en-US" dirty="0" smtClean="0"/>
              <a:t>Perceptions </a:t>
            </a:r>
            <a:r>
              <a:rPr lang="en-US" dirty="0"/>
              <a:t>of the librarian are highly related to support. ‘</a:t>
            </a:r>
            <a:r>
              <a:rPr lang="en-US" b="1" u="sng" dirty="0">
                <a:solidFill>
                  <a:srgbClr val="7030A0"/>
                </a:solidFill>
              </a:rPr>
              <a:t>Passionate </a:t>
            </a:r>
            <a:r>
              <a:rPr lang="en-US" b="1" u="sng" dirty="0" smtClean="0">
                <a:solidFill>
                  <a:srgbClr val="7030A0"/>
                </a:solidFill>
              </a:rPr>
              <a:t>librarians</a:t>
            </a:r>
            <a:r>
              <a:rPr lang="en-US" dirty="0" smtClean="0"/>
              <a:t>’ who </a:t>
            </a:r>
            <a:r>
              <a:rPr lang="en-US" dirty="0"/>
              <a:t>are involved in the community make a difference</a:t>
            </a:r>
            <a:r>
              <a:rPr lang="en-US" dirty="0" smtClean="0"/>
              <a:t>.</a:t>
            </a:r>
            <a:endParaRPr lang="en-US" dirty="0"/>
          </a:p>
        </p:txBody>
      </p:sp>
      <p:sp>
        <p:nvSpPr>
          <p:cNvPr id="4" name="Content Placeholder 3"/>
          <p:cNvSpPr>
            <a:spLocks noGrp="1"/>
          </p:cNvSpPr>
          <p:nvPr>
            <p:ph sz="half" idx="2"/>
          </p:nvPr>
        </p:nvSpPr>
        <p:spPr>
          <a:xfrm>
            <a:off x="6815325" y="1414390"/>
            <a:ext cx="5181600" cy="4351338"/>
          </a:xfrm>
        </p:spPr>
        <p:txBody>
          <a:bodyPr>
            <a:normAutofit fontScale="70000" lnSpcReduction="20000"/>
          </a:bodyPr>
          <a:lstStyle/>
          <a:p>
            <a:pPr marL="514350" indent="-514350">
              <a:spcBef>
                <a:spcPts val="1200"/>
              </a:spcBef>
              <a:buFont typeface="+mj-lt"/>
              <a:buAutoNum type="arabicPeriod" startAt="5"/>
            </a:pPr>
            <a:r>
              <a:rPr lang="en-US" dirty="0" smtClean="0"/>
              <a:t>The library occupies a very clear position in people’s minds as a provider of practical answers and information. This is a very crowded space, and to remain relevant in today’s information landscape, repositioning will be required.</a:t>
            </a:r>
          </a:p>
          <a:p>
            <a:pPr marL="514350" indent="-514350">
              <a:spcBef>
                <a:spcPts val="1200"/>
              </a:spcBef>
              <a:buFont typeface="+mj-lt"/>
              <a:buAutoNum type="arabicPeriod" startAt="5"/>
            </a:pPr>
            <a:r>
              <a:rPr lang="en-US" dirty="0" smtClean="0"/>
              <a:t>Belief that the library is a </a:t>
            </a:r>
            <a:r>
              <a:rPr lang="en-US" b="1" u="sng" dirty="0" smtClean="0">
                <a:solidFill>
                  <a:srgbClr val="7030A0"/>
                </a:solidFill>
              </a:rPr>
              <a:t>transformational force</a:t>
            </a:r>
            <a:r>
              <a:rPr lang="en-US" u="sng" dirty="0" smtClean="0">
                <a:solidFill>
                  <a:srgbClr val="7030A0"/>
                </a:solidFill>
              </a:rPr>
              <a:t> </a:t>
            </a:r>
            <a:r>
              <a:rPr lang="en-US" dirty="0" smtClean="0"/>
              <a:t>in people’s lives is directly related to their level of funding support.</a:t>
            </a:r>
          </a:p>
          <a:p>
            <a:pPr marL="514350" indent="-514350">
              <a:spcBef>
                <a:spcPts val="1200"/>
              </a:spcBef>
              <a:buFont typeface="+mj-lt"/>
              <a:buAutoNum type="arabicPeriod" startAt="5"/>
            </a:pPr>
            <a:r>
              <a:rPr lang="en-US" dirty="0" smtClean="0"/>
              <a:t>Increasing support for libraries may not necessarily mean a trade-off of financial support for other public services.</a:t>
            </a:r>
          </a:p>
          <a:p>
            <a:pPr marL="514350" indent="-514350">
              <a:spcBef>
                <a:spcPts val="1200"/>
              </a:spcBef>
              <a:buFont typeface="+mj-lt"/>
              <a:buAutoNum type="arabicPeriod" startAt="5"/>
            </a:pPr>
            <a:r>
              <a:rPr lang="en-US" dirty="0" smtClean="0"/>
              <a:t>Elected officials are supportive of the library—but not fully committed to increasing funding. </a:t>
            </a:r>
            <a:r>
              <a:rPr lang="en-US" dirty="0"/>
              <a:t>Engaging Probable Supporters and Super Supporters </a:t>
            </a:r>
            <a:r>
              <a:rPr lang="en-US" dirty="0" smtClean="0"/>
              <a:t>to help </a:t>
            </a:r>
            <a:r>
              <a:rPr lang="en-US" dirty="0"/>
              <a:t>elevate library funding needs is required.</a:t>
            </a:r>
          </a:p>
        </p:txBody>
      </p:sp>
      <p:grpSp>
        <p:nvGrpSpPr>
          <p:cNvPr id="5" name="Group 4"/>
          <p:cNvGrpSpPr/>
          <p:nvPr/>
        </p:nvGrpSpPr>
        <p:grpSpPr>
          <a:xfrm>
            <a:off x="0" y="1"/>
            <a:ext cx="12191999" cy="6858002"/>
            <a:chOff x="0" y="1"/>
            <a:chExt cx="12191999" cy="685800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7"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Tree>
    <p:extLst>
      <p:ext uri="{BB962C8B-B14F-4D97-AF65-F5344CB8AC3E}">
        <p14:creationId xmlns:p14="http://schemas.microsoft.com/office/powerpoint/2010/main" val="114683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1999" cy="6858002"/>
            <a:chOff x="0" y="1"/>
            <a:chExt cx="12191999" cy="685800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048" r="30547" b="22123"/>
            <a:stretch/>
          </p:blipFill>
          <p:spPr>
            <a:xfrm rot="5400000">
              <a:off x="-2714870" y="2714871"/>
              <a:ext cx="6858002" cy="1428262"/>
            </a:xfrm>
            <a:prstGeom prst="rect">
              <a:avLst/>
            </a:prstGeom>
            <a:ln w="57150">
              <a:solidFill>
                <a:schemeClr val="tx1"/>
              </a:solidFill>
            </a:ln>
          </p:spPr>
        </p:pic>
        <p:sp>
          <p:nvSpPr>
            <p:cNvPr id="9" name="Title 1"/>
            <p:cNvSpPr txBox="1">
              <a:spLocks/>
            </p:cNvSpPr>
            <p:nvPr/>
          </p:nvSpPr>
          <p:spPr>
            <a:xfrm>
              <a:off x="1438653" y="6234545"/>
              <a:ext cx="10753346" cy="623455"/>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smtClean="0">
                  <a:solidFill>
                    <a:srgbClr val="92D050"/>
                  </a:solidFill>
                  <a:latin typeface="+mn-lt"/>
                </a:rPr>
                <a:t>DIY Strategic Planning</a:t>
              </a:r>
              <a:endParaRPr lang="en-US" sz="2400" b="1" dirty="0">
                <a:solidFill>
                  <a:srgbClr val="92D050"/>
                </a:solidFill>
                <a:latin typeface="+mn-lt"/>
              </a:endParaRPr>
            </a:p>
          </p:txBody>
        </p:sp>
      </p:grpSp>
      <p:sp>
        <p:nvSpPr>
          <p:cNvPr id="10" name="Title 1"/>
          <p:cNvSpPr txBox="1">
            <a:spLocks/>
          </p:cNvSpPr>
          <p:nvPr/>
        </p:nvSpPr>
        <p:spPr>
          <a:xfrm>
            <a:off x="1652154" y="365126"/>
            <a:ext cx="9701645" cy="9753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t>OCLC “From Awareness to Funding…”</a:t>
            </a:r>
            <a:endParaRPr lang="en-US" sz="3200" b="1" dirty="0"/>
          </a:p>
        </p:txBody>
      </p:sp>
      <p:sp>
        <p:nvSpPr>
          <p:cNvPr id="11" name="Content Placeholder 2"/>
          <p:cNvSpPr txBox="1">
            <a:spLocks/>
          </p:cNvSpPr>
          <p:nvPr/>
        </p:nvSpPr>
        <p:spPr>
          <a:xfrm>
            <a:off x="2088573" y="1883207"/>
            <a:ext cx="89154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2400"/>
              </a:spcBef>
              <a:buClr>
                <a:srgbClr val="7030A0"/>
              </a:buClr>
              <a:buFont typeface="Wingdings" panose="05000000000000000000" pitchFamily="2" charset="2"/>
              <a:buChar char="v"/>
            </a:pPr>
            <a:r>
              <a:rPr lang="en-US" sz="2800" b="1" dirty="0" smtClean="0">
                <a:solidFill>
                  <a:srgbClr val="7030A0"/>
                </a:solidFill>
              </a:rPr>
              <a:t>Make </a:t>
            </a:r>
            <a:r>
              <a:rPr lang="en-US" sz="2800" b="1" dirty="0">
                <a:solidFill>
                  <a:srgbClr val="7030A0"/>
                </a:solidFill>
              </a:rPr>
              <a:t>the library relevant </a:t>
            </a:r>
            <a:r>
              <a:rPr lang="en-US" sz="2800" dirty="0"/>
              <a:t>for the 21st century.</a:t>
            </a:r>
          </a:p>
          <a:p>
            <a:pPr marL="342900" indent="-342900">
              <a:spcBef>
                <a:spcPts val="2400"/>
              </a:spcBef>
              <a:buClr>
                <a:srgbClr val="7030A0"/>
              </a:buClr>
              <a:buFont typeface="Wingdings" panose="05000000000000000000" pitchFamily="2" charset="2"/>
              <a:buChar char="v"/>
            </a:pPr>
            <a:r>
              <a:rPr lang="en-US" sz="2800" dirty="0"/>
              <a:t>Instill a </a:t>
            </a:r>
            <a:r>
              <a:rPr lang="en-US" sz="2800" b="1" dirty="0">
                <a:solidFill>
                  <a:srgbClr val="7030A0"/>
                </a:solidFill>
              </a:rPr>
              <a:t>sense of urgency </a:t>
            </a:r>
            <a:r>
              <a:rPr lang="en-US" sz="2800" dirty="0"/>
              <a:t>by putting the library in the consideration set for </a:t>
            </a:r>
            <a:r>
              <a:rPr lang="en-US" sz="2800" dirty="0" smtClean="0"/>
              <a:t>local funding </a:t>
            </a:r>
            <a:r>
              <a:rPr lang="en-US" sz="2800" dirty="0"/>
              <a:t>with other public services, like police, parks and fire.</a:t>
            </a:r>
          </a:p>
          <a:p>
            <a:pPr marL="342900" indent="-342900">
              <a:spcBef>
                <a:spcPts val="2400"/>
              </a:spcBef>
              <a:buClr>
                <a:srgbClr val="7030A0"/>
              </a:buClr>
              <a:buFont typeface="Wingdings" panose="05000000000000000000" pitchFamily="2" charset="2"/>
              <a:buChar char="v"/>
            </a:pPr>
            <a:r>
              <a:rPr lang="en-US" sz="2800" b="1" dirty="0">
                <a:solidFill>
                  <a:srgbClr val="7030A0"/>
                </a:solidFill>
              </a:rPr>
              <a:t>Activate a conversation about how the library is a vital part </a:t>
            </a:r>
            <a:r>
              <a:rPr lang="en-US" sz="2800" dirty="0"/>
              <a:t>of the </a:t>
            </a:r>
            <a:r>
              <a:rPr lang="en-US" sz="2800" dirty="0" smtClean="0"/>
              <a:t>community’s infrastructure </a:t>
            </a:r>
            <a:r>
              <a:rPr lang="en-US" sz="2800" dirty="0"/>
              <a:t>and future.</a:t>
            </a:r>
            <a:endParaRPr lang="en-US" sz="2800" dirty="0" smtClean="0"/>
          </a:p>
        </p:txBody>
      </p:sp>
    </p:spTree>
    <p:extLst>
      <p:ext uri="{BB962C8B-B14F-4D97-AF65-F5344CB8AC3E}">
        <p14:creationId xmlns:p14="http://schemas.microsoft.com/office/powerpoint/2010/main" val="270997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12003</TotalTime>
  <Words>2462</Words>
  <Application>Microsoft Macintosh PowerPoint</Application>
  <PresentationFormat>Custom</PresentationFormat>
  <Paragraphs>322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DIY Strategic Planning</vt:lpstr>
      <vt:lpstr>Objectives</vt:lpstr>
      <vt:lpstr>Welcome</vt:lpstr>
      <vt:lpstr>PowerPoint Presentation</vt:lpstr>
      <vt:lpstr>PowerPoint Presentation</vt:lpstr>
      <vt:lpstr>PowerPoint Presentation</vt:lpstr>
      <vt:lpstr>PowerPoint Presentation</vt:lpstr>
      <vt:lpstr>OCLC. “From Awareness to Funding…”</vt:lpstr>
      <vt:lpstr>PowerPoint Presentation</vt:lpstr>
      <vt:lpstr>PowerPoint Presentation</vt:lpstr>
      <vt:lpstr>So… if our traditional services are no longer needed, how do we  “make the library relevant” for our 21st century customers?</vt:lpstr>
      <vt:lpstr>PowerPoint Presentation</vt:lpstr>
      <vt:lpstr>PowerPoint Presentation</vt:lpstr>
      <vt:lpstr>PowerPoint Presentation</vt:lpstr>
      <vt:lpstr>PowerPoint Presentation</vt:lpstr>
      <vt:lpstr>Library Strategic Planning Committee</vt:lpstr>
      <vt:lpstr>What Does My Community Need and Want?</vt:lpstr>
      <vt:lpstr>DIY: Library Performance Data</vt:lpstr>
      <vt:lpstr>DIY: Where Can I Find Existing Data?</vt:lpstr>
      <vt:lpstr>DIY: Library Performance Data – Over Time</vt:lpstr>
      <vt:lpstr>DIY: Library Performance Data: Compared with Other Libraries</vt:lpstr>
      <vt:lpstr>DIY: Library Performance Data</vt:lpstr>
      <vt:lpstr>DIY: Library Performance Data</vt:lpstr>
      <vt:lpstr>Community Sectors to Interview</vt:lpstr>
      <vt:lpstr>Community Leader Interview Steps</vt:lpstr>
      <vt:lpstr>Community Leader Interview Guide</vt:lpstr>
      <vt:lpstr>Community Leader Interview-Key Points</vt:lpstr>
      <vt:lpstr>  Next time: Synthesizing Existing Data and Community Leader Interviews</vt:lpstr>
      <vt:lpstr>  Your assignment, should you choose to accept it…</vt:lpstr>
      <vt:lpstr>  Caution!</vt:lpstr>
      <vt:lpstr> Contact me: saraglaughlin@gmail.com  </vt:lpstr>
      <vt:lpstr> Next time: October 21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Laughlin</dc:creator>
  <cp:lastModifiedBy>Michelle</cp:lastModifiedBy>
  <cp:revision>120</cp:revision>
  <cp:lastPrinted>2015-09-02T15:32:47Z</cp:lastPrinted>
  <dcterms:created xsi:type="dcterms:W3CDTF">2015-08-30T20:44:44Z</dcterms:created>
  <dcterms:modified xsi:type="dcterms:W3CDTF">2015-09-10T12:02:46Z</dcterms:modified>
</cp:coreProperties>
</file>